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1" r:id="rId37"/>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C6C48C-9E57-4248-9E11-8E95B67C101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IN"/>
        </a:p>
      </dgm:t>
    </dgm:pt>
    <dgm:pt modelId="{A9ED76CD-B413-47B6-9860-1D611FF57CAF}">
      <dgm:prSet phldrT="[Text]"/>
      <dgm:spPr/>
      <dgm:t>
        <a:bodyPr/>
        <a:lstStyle/>
        <a:p>
          <a:r>
            <a:rPr lang="en-US" dirty="0"/>
            <a:t>1. Problem identification and mathematical modelling </a:t>
          </a:r>
          <a:endParaRPr lang="en-IN" dirty="0"/>
        </a:p>
      </dgm:t>
    </dgm:pt>
    <dgm:pt modelId="{C570605B-0C3F-434B-9C32-5071E869EE11}" type="parTrans" cxnId="{F94EA24B-4256-4ABA-A862-6BDA6CB4A668}">
      <dgm:prSet/>
      <dgm:spPr/>
      <dgm:t>
        <a:bodyPr/>
        <a:lstStyle/>
        <a:p>
          <a:endParaRPr lang="en-IN"/>
        </a:p>
      </dgm:t>
    </dgm:pt>
    <dgm:pt modelId="{34E46B48-783D-4D19-82AA-D9DC94C0EF3A}" type="sibTrans" cxnId="{F94EA24B-4256-4ABA-A862-6BDA6CB4A668}">
      <dgm:prSet/>
      <dgm:spPr/>
      <dgm:t>
        <a:bodyPr/>
        <a:lstStyle/>
        <a:p>
          <a:endParaRPr lang="en-IN"/>
        </a:p>
      </dgm:t>
    </dgm:pt>
    <dgm:pt modelId="{F6F31078-76B9-4630-84CE-6E915F21458C}">
      <dgm:prSet phldrT="[Text]"/>
      <dgm:spPr/>
      <dgm:t>
        <a:bodyPr/>
        <a:lstStyle/>
        <a:p>
          <a:r>
            <a:rPr lang="en-US" dirty="0"/>
            <a:t>In this step we identify the problem and explore for various solution for our</a:t>
          </a:r>
        </a:p>
        <a:p>
          <a:r>
            <a:rPr lang="en-US" dirty="0"/>
            <a:t> problem ,identify pros and cons of each approach and selected the suitable approach</a:t>
          </a:r>
          <a:endParaRPr lang="en-IN" dirty="0"/>
        </a:p>
      </dgm:t>
    </dgm:pt>
    <dgm:pt modelId="{D5FF5C32-C2E4-47E3-B9E3-68FF7AADABD5}" type="parTrans" cxnId="{3A06FDD5-15C0-416A-83D4-574BAB95174E}">
      <dgm:prSet/>
      <dgm:spPr/>
      <dgm:t>
        <a:bodyPr/>
        <a:lstStyle/>
        <a:p>
          <a:endParaRPr lang="en-IN"/>
        </a:p>
      </dgm:t>
    </dgm:pt>
    <dgm:pt modelId="{B45D6486-DFF2-403A-89A9-0BDFB741EB10}" type="sibTrans" cxnId="{3A06FDD5-15C0-416A-83D4-574BAB95174E}">
      <dgm:prSet/>
      <dgm:spPr/>
      <dgm:t>
        <a:bodyPr/>
        <a:lstStyle/>
        <a:p>
          <a:endParaRPr lang="en-IN"/>
        </a:p>
      </dgm:t>
    </dgm:pt>
    <dgm:pt modelId="{5FDF817B-8D0D-493F-9945-28C05B544EE8}">
      <dgm:prSet phldrT="[Text]"/>
      <dgm:spPr/>
      <dgm:t>
        <a:bodyPr/>
        <a:lstStyle/>
        <a:p>
          <a:r>
            <a:rPr lang="en-US" dirty="0"/>
            <a:t>All group members</a:t>
          </a:r>
          <a:endParaRPr lang="en-IN" dirty="0"/>
        </a:p>
      </dgm:t>
    </dgm:pt>
    <dgm:pt modelId="{525D0E84-1D22-4E7E-BD0E-5F68C5A311F6}" type="parTrans" cxnId="{D7D18E58-BB35-49F7-805B-A069D93E0788}">
      <dgm:prSet/>
      <dgm:spPr/>
      <dgm:t>
        <a:bodyPr/>
        <a:lstStyle/>
        <a:p>
          <a:endParaRPr lang="en-IN"/>
        </a:p>
      </dgm:t>
    </dgm:pt>
    <dgm:pt modelId="{A9667223-14E9-40EE-AEFA-AB28D4F5C5F1}" type="sibTrans" cxnId="{D7D18E58-BB35-49F7-805B-A069D93E0788}">
      <dgm:prSet/>
      <dgm:spPr/>
      <dgm:t>
        <a:bodyPr/>
        <a:lstStyle/>
        <a:p>
          <a:endParaRPr lang="en-IN"/>
        </a:p>
      </dgm:t>
    </dgm:pt>
    <dgm:pt modelId="{9DB1C54F-54BA-4EE4-834B-EFE8C56705C0}">
      <dgm:prSet phldrT="[Text]"/>
      <dgm:spPr/>
      <dgm:t>
        <a:bodyPr/>
        <a:lstStyle/>
        <a:p>
          <a:r>
            <a:rPr lang="en-US" dirty="0"/>
            <a:t>2. Distance algorithm execution </a:t>
          </a:r>
          <a:endParaRPr lang="en-IN" dirty="0"/>
        </a:p>
      </dgm:t>
    </dgm:pt>
    <dgm:pt modelId="{2B28CBAE-A711-4788-A35D-30D58BE8DFC5}" type="parTrans" cxnId="{10F758C5-64E8-49D0-8861-139EFE93C050}">
      <dgm:prSet/>
      <dgm:spPr/>
      <dgm:t>
        <a:bodyPr/>
        <a:lstStyle/>
        <a:p>
          <a:endParaRPr lang="en-IN"/>
        </a:p>
      </dgm:t>
    </dgm:pt>
    <dgm:pt modelId="{D47E760F-EC65-4192-A9AD-BB97F835B493}" type="sibTrans" cxnId="{10F758C5-64E8-49D0-8861-139EFE93C050}">
      <dgm:prSet/>
      <dgm:spPr/>
      <dgm:t>
        <a:bodyPr/>
        <a:lstStyle/>
        <a:p>
          <a:endParaRPr lang="en-IN"/>
        </a:p>
      </dgm:t>
    </dgm:pt>
    <dgm:pt modelId="{03992840-0FD6-4087-819D-C4D2B314E214}">
      <dgm:prSet phldrT="[Text]"/>
      <dgm:spPr/>
      <dgm:t>
        <a:bodyPr/>
        <a:lstStyle/>
        <a:p>
          <a:r>
            <a:rPr lang="en-US" dirty="0"/>
            <a:t>Implementation of distance finding algorithm with help of geographical coordinates .</a:t>
          </a:r>
          <a:endParaRPr lang="en-IN" dirty="0"/>
        </a:p>
      </dgm:t>
    </dgm:pt>
    <dgm:pt modelId="{39103557-5D9A-4DB0-A6B7-195F4711CD00}" type="parTrans" cxnId="{F57426E3-5237-445A-B509-E0C5A88BB084}">
      <dgm:prSet/>
      <dgm:spPr/>
      <dgm:t>
        <a:bodyPr/>
        <a:lstStyle/>
        <a:p>
          <a:endParaRPr lang="en-IN"/>
        </a:p>
      </dgm:t>
    </dgm:pt>
    <dgm:pt modelId="{707524E7-DE0A-49C4-9313-395A58A64DFF}" type="sibTrans" cxnId="{F57426E3-5237-445A-B509-E0C5A88BB084}">
      <dgm:prSet/>
      <dgm:spPr/>
      <dgm:t>
        <a:bodyPr/>
        <a:lstStyle/>
        <a:p>
          <a:endParaRPr lang="en-IN"/>
        </a:p>
      </dgm:t>
    </dgm:pt>
    <dgm:pt modelId="{96487E2D-8DC3-461A-AEA8-D1A260AE8B93}">
      <dgm:prSet phldrT="[Text]"/>
      <dgm:spPr/>
      <dgm:t>
        <a:bodyPr/>
        <a:lstStyle/>
        <a:p>
          <a:r>
            <a:rPr lang="en-IN" dirty="0"/>
            <a:t>Rudra </a:t>
          </a:r>
          <a:r>
            <a:rPr lang="en-IN" dirty="0" err="1"/>
            <a:t>patel</a:t>
          </a:r>
          <a:r>
            <a:rPr lang="en-IN" dirty="0"/>
            <a:t> ,</a:t>
          </a:r>
          <a:r>
            <a:rPr lang="en-US" dirty="0"/>
            <a:t> Subhash </a:t>
          </a:r>
          <a:r>
            <a:rPr lang="en-US" dirty="0" err="1"/>
            <a:t>Viswakarma</a:t>
          </a:r>
          <a:r>
            <a:rPr lang="en-US" dirty="0"/>
            <a:t> </a:t>
          </a:r>
          <a:endParaRPr lang="en-IN" dirty="0"/>
        </a:p>
      </dgm:t>
    </dgm:pt>
    <dgm:pt modelId="{DDACA730-881D-41BF-94F3-552C9308E9B3}" type="parTrans" cxnId="{2FC7DBB4-21FA-46E0-9683-88CFE4FD643D}">
      <dgm:prSet/>
      <dgm:spPr/>
      <dgm:t>
        <a:bodyPr/>
        <a:lstStyle/>
        <a:p>
          <a:endParaRPr lang="en-IN"/>
        </a:p>
      </dgm:t>
    </dgm:pt>
    <dgm:pt modelId="{8BD38FDF-8DE8-44D6-89E7-786048A07503}" type="sibTrans" cxnId="{2FC7DBB4-21FA-46E0-9683-88CFE4FD643D}">
      <dgm:prSet/>
      <dgm:spPr/>
      <dgm:t>
        <a:bodyPr/>
        <a:lstStyle/>
        <a:p>
          <a:endParaRPr lang="en-IN"/>
        </a:p>
      </dgm:t>
    </dgm:pt>
    <dgm:pt modelId="{4E6CE438-04E5-4E0F-B5F0-677096FF0D6E}">
      <dgm:prSet phldrT="[Text]"/>
      <dgm:spPr/>
      <dgm:t>
        <a:bodyPr/>
        <a:lstStyle/>
        <a:p>
          <a:r>
            <a:rPr lang="en-US" dirty="0"/>
            <a:t>3. Genetic algorithm execution </a:t>
          </a:r>
          <a:endParaRPr lang="en-IN" dirty="0"/>
        </a:p>
      </dgm:t>
    </dgm:pt>
    <dgm:pt modelId="{FCE39774-DC6C-4DEC-A4A7-042C0B030C0C}" type="parTrans" cxnId="{C48AF627-6486-47D0-B93B-99B070F50472}">
      <dgm:prSet/>
      <dgm:spPr/>
      <dgm:t>
        <a:bodyPr/>
        <a:lstStyle/>
        <a:p>
          <a:endParaRPr lang="en-IN"/>
        </a:p>
      </dgm:t>
    </dgm:pt>
    <dgm:pt modelId="{1486150A-B85C-4E12-89A5-15C8CC6A1504}" type="sibTrans" cxnId="{C48AF627-6486-47D0-B93B-99B070F50472}">
      <dgm:prSet/>
      <dgm:spPr/>
      <dgm:t>
        <a:bodyPr/>
        <a:lstStyle/>
        <a:p>
          <a:endParaRPr lang="en-IN"/>
        </a:p>
      </dgm:t>
    </dgm:pt>
    <dgm:pt modelId="{820885D1-87EE-434C-98D8-EF9924F9CBA1}">
      <dgm:prSet phldrT="[Text]"/>
      <dgm:spPr/>
      <dgm:t>
        <a:bodyPr/>
        <a:lstStyle/>
        <a:p>
          <a:r>
            <a:rPr lang="en-US" dirty="0"/>
            <a:t>In this phase we developed various function like gene , crossover, elitism, mutation etc. to properly execute genetic algorithm</a:t>
          </a:r>
          <a:endParaRPr lang="en-IN" dirty="0"/>
        </a:p>
      </dgm:t>
    </dgm:pt>
    <dgm:pt modelId="{57F3E80F-3C05-4765-A666-B7F97D1C4110}" type="parTrans" cxnId="{FCFF3A08-2C2C-4ED6-8233-E04619EC69BA}">
      <dgm:prSet/>
      <dgm:spPr/>
      <dgm:t>
        <a:bodyPr/>
        <a:lstStyle/>
        <a:p>
          <a:endParaRPr lang="en-IN"/>
        </a:p>
      </dgm:t>
    </dgm:pt>
    <dgm:pt modelId="{C9A79937-B40E-43B5-978D-88341A29EDC9}" type="sibTrans" cxnId="{FCFF3A08-2C2C-4ED6-8233-E04619EC69BA}">
      <dgm:prSet/>
      <dgm:spPr/>
      <dgm:t>
        <a:bodyPr/>
        <a:lstStyle/>
        <a:p>
          <a:endParaRPr lang="en-IN"/>
        </a:p>
      </dgm:t>
    </dgm:pt>
    <dgm:pt modelId="{2DD3E0D6-B7C5-4FD8-BE22-E7E6D6A21866}">
      <dgm:prSet phldrT="[Text]"/>
      <dgm:spPr/>
      <dgm:t>
        <a:bodyPr/>
        <a:lstStyle/>
        <a:p>
          <a:r>
            <a:rPr lang="en-IN" dirty="0"/>
            <a:t>Akash sharma , </a:t>
          </a:r>
          <a:r>
            <a:rPr lang="en-US" dirty="0"/>
            <a:t>Vivek </a:t>
          </a:r>
          <a:r>
            <a:rPr lang="en-US" dirty="0" err="1"/>
            <a:t>Madeshiya</a:t>
          </a:r>
          <a:r>
            <a:rPr lang="en-IN" dirty="0"/>
            <a:t> ,</a:t>
          </a:r>
          <a:r>
            <a:rPr lang="en-IN" dirty="0" err="1"/>
            <a:t>Rishu</a:t>
          </a:r>
          <a:endParaRPr lang="en-IN" dirty="0"/>
        </a:p>
      </dgm:t>
    </dgm:pt>
    <dgm:pt modelId="{DFC0A35D-8F91-4239-9D2A-8C1A5534EB1D}" type="parTrans" cxnId="{DAB27734-CCC2-456B-8D23-68A9EB375E6C}">
      <dgm:prSet/>
      <dgm:spPr/>
      <dgm:t>
        <a:bodyPr/>
        <a:lstStyle/>
        <a:p>
          <a:endParaRPr lang="en-IN"/>
        </a:p>
      </dgm:t>
    </dgm:pt>
    <dgm:pt modelId="{4C8A135C-7904-47C5-872A-52D15D17085F}" type="sibTrans" cxnId="{DAB27734-CCC2-456B-8D23-68A9EB375E6C}">
      <dgm:prSet/>
      <dgm:spPr/>
      <dgm:t>
        <a:bodyPr/>
        <a:lstStyle/>
        <a:p>
          <a:endParaRPr lang="en-IN"/>
        </a:p>
      </dgm:t>
    </dgm:pt>
    <dgm:pt modelId="{D1398A83-0C35-4262-9418-A397A7084EC3}" type="pres">
      <dgm:prSet presAssocID="{52C6C48C-9E57-4248-9E11-8E95B67C1012}" presName="Name0" presStyleCnt="0">
        <dgm:presLayoutVars>
          <dgm:dir/>
          <dgm:animLvl val="lvl"/>
          <dgm:resizeHandles val="exact"/>
        </dgm:presLayoutVars>
      </dgm:prSet>
      <dgm:spPr/>
      <dgm:t>
        <a:bodyPr/>
        <a:lstStyle/>
        <a:p>
          <a:endParaRPr lang="en-US"/>
        </a:p>
      </dgm:t>
    </dgm:pt>
    <dgm:pt modelId="{5B3321BB-B7EE-4906-86F0-32E31B6DA943}" type="pres">
      <dgm:prSet presAssocID="{4E6CE438-04E5-4E0F-B5F0-677096FF0D6E}" presName="boxAndChildren" presStyleCnt="0"/>
      <dgm:spPr/>
    </dgm:pt>
    <dgm:pt modelId="{CF8D443E-6D20-435F-8BD8-6558C881CB91}" type="pres">
      <dgm:prSet presAssocID="{4E6CE438-04E5-4E0F-B5F0-677096FF0D6E}" presName="parentTextBox" presStyleLbl="node1" presStyleIdx="0" presStyleCnt="3"/>
      <dgm:spPr/>
      <dgm:t>
        <a:bodyPr/>
        <a:lstStyle/>
        <a:p>
          <a:endParaRPr lang="en-US"/>
        </a:p>
      </dgm:t>
    </dgm:pt>
    <dgm:pt modelId="{9F4E4ABE-738E-4F99-A716-5743A4A8204C}" type="pres">
      <dgm:prSet presAssocID="{4E6CE438-04E5-4E0F-B5F0-677096FF0D6E}" presName="entireBox" presStyleLbl="node1" presStyleIdx="0" presStyleCnt="3"/>
      <dgm:spPr/>
      <dgm:t>
        <a:bodyPr/>
        <a:lstStyle/>
        <a:p>
          <a:endParaRPr lang="en-US"/>
        </a:p>
      </dgm:t>
    </dgm:pt>
    <dgm:pt modelId="{C5289342-0690-4003-94E1-42FF88606827}" type="pres">
      <dgm:prSet presAssocID="{4E6CE438-04E5-4E0F-B5F0-677096FF0D6E}" presName="descendantBox" presStyleCnt="0"/>
      <dgm:spPr/>
    </dgm:pt>
    <dgm:pt modelId="{636DBD7A-C099-49AA-A5FA-9570700C5D73}" type="pres">
      <dgm:prSet presAssocID="{820885D1-87EE-434C-98D8-EF9924F9CBA1}" presName="childTextBox" presStyleLbl="fgAccFollowNode1" presStyleIdx="0" presStyleCnt="6">
        <dgm:presLayoutVars>
          <dgm:bulletEnabled val="1"/>
        </dgm:presLayoutVars>
      </dgm:prSet>
      <dgm:spPr/>
      <dgm:t>
        <a:bodyPr/>
        <a:lstStyle/>
        <a:p>
          <a:endParaRPr lang="en-US"/>
        </a:p>
      </dgm:t>
    </dgm:pt>
    <dgm:pt modelId="{6CA44A0D-199A-4756-8A52-9ED8677B1936}" type="pres">
      <dgm:prSet presAssocID="{2DD3E0D6-B7C5-4FD8-BE22-E7E6D6A21866}" presName="childTextBox" presStyleLbl="fgAccFollowNode1" presStyleIdx="1" presStyleCnt="6">
        <dgm:presLayoutVars>
          <dgm:bulletEnabled val="1"/>
        </dgm:presLayoutVars>
      </dgm:prSet>
      <dgm:spPr/>
      <dgm:t>
        <a:bodyPr/>
        <a:lstStyle/>
        <a:p>
          <a:endParaRPr lang="en-US"/>
        </a:p>
      </dgm:t>
    </dgm:pt>
    <dgm:pt modelId="{C19434E8-3B2C-4C27-A670-40BF2F6BFAF6}" type="pres">
      <dgm:prSet presAssocID="{D47E760F-EC65-4192-A9AD-BB97F835B493}" presName="sp" presStyleCnt="0"/>
      <dgm:spPr/>
    </dgm:pt>
    <dgm:pt modelId="{A3A70DCF-8C04-44C7-996B-672BEEF15578}" type="pres">
      <dgm:prSet presAssocID="{9DB1C54F-54BA-4EE4-834B-EFE8C56705C0}" presName="arrowAndChildren" presStyleCnt="0"/>
      <dgm:spPr/>
    </dgm:pt>
    <dgm:pt modelId="{AB8B293D-AFC2-49E3-A191-92D90DC9A56B}" type="pres">
      <dgm:prSet presAssocID="{9DB1C54F-54BA-4EE4-834B-EFE8C56705C0}" presName="parentTextArrow" presStyleLbl="node1" presStyleIdx="0" presStyleCnt="3"/>
      <dgm:spPr/>
      <dgm:t>
        <a:bodyPr/>
        <a:lstStyle/>
        <a:p>
          <a:endParaRPr lang="en-US"/>
        </a:p>
      </dgm:t>
    </dgm:pt>
    <dgm:pt modelId="{EDD31C38-203B-4ADD-B5E5-DAB48593DE65}" type="pres">
      <dgm:prSet presAssocID="{9DB1C54F-54BA-4EE4-834B-EFE8C56705C0}" presName="arrow" presStyleLbl="node1" presStyleIdx="1" presStyleCnt="3" custLinFactNeighborX="94"/>
      <dgm:spPr/>
      <dgm:t>
        <a:bodyPr/>
        <a:lstStyle/>
        <a:p>
          <a:endParaRPr lang="en-US"/>
        </a:p>
      </dgm:t>
    </dgm:pt>
    <dgm:pt modelId="{8A809FAF-6C8B-4D1A-B0BD-EAFA665BC110}" type="pres">
      <dgm:prSet presAssocID="{9DB1C54F-54BA-4EE4-834B-EFE8C56705C0}" presName="descendantArrow" presStyleCnt="0"/>
      <dgm:spPr/>
    </dgm:pt>
    <dgm:pt modelId="{CEA1EEC1-A23A-4D2F-826D-BDCECA297FB2}" type="pres">
      <dgm:prSet presAssocID="{03992840-0FD6-4087-819D-C4D2B314E214}" presName="childTextArrow" presStyleLbl="fgAccFollowNode1" presStyleIdx="2" presStyleCnt="6">
        <dgm:presLayoutVars>
          <dgm:bulletEnabled val="1"/>
        </dgm:presLayoutVars>
      </dgm:prSet>
      <dgm:spPr/>
      <dgm:t>
        <a:bodyPr/>
        <a:lstStyle/>
        <a:p>
          <a:endParaRPr lang="en-US"/>
        </a:p>
      </dgm:t>
    </dgm:pt>
    <dgm:pt modelId="{6D3FC3CE-9617-4B3E-A3BD-B2965438CDDD}" type="pres">
      <dgm:prSet presAssocID="{96487E2D-8DC3-461A-AEA8-D1A260AE8B93}" presName="childTextArrow" presStyleLbl="fgAccFollowNode1" presStyleIdx="3" presStyleCnt="6">
        <dgm:presLayoutVars>
          <dgm:bulletEnabled val="1"/>
        </dgm:presLayoutVars>
      </dgm:prSet>
      <dgm:spPr/>
      <dgm:t>
        <a:bodyPr/>
        <a:lstStyle/>
        <a:p>
          <a:endParaRPr lang="en-US"/>
        </a:p>
      </dgm:t>
    </dgm:pt>
    <dgm:pt modelId="{287DB09F-3F01-41C6-B616-82C44E6087C7}" type="pres">
      <dgm:prSet presAssocID="{34E46B48-783D-4D19-82AA-D9DC94C0EF3A}" presName="sp" presStyleCnt="0"/>
      <dgm:spPr/>
    </dgm:pt>
    <dgm:pt modelId="{5411BA6B-908A-4F5F-8496-AEACE49E3FD5}" type="pres">
      <dgm:prSet presAssocID="{A9ED76CD-B413-47B6-9860-1D611FF57CAF}" presName="arrowAndChildren" presStyleCnt="0"/>
      <dgm:spPr/>
    </dgm:pt>
    <dgm:pt modelId="{45C218FC-AD70-4F21-900F-C58BE4D1BE65}" type="pres">
      <dgm:prSet presAssocID="{A9ED76CD-B413-47B6-9860-1D611FF57CAF}" presName="parentTextArrow" presStyleLbl="node1" presStyleIdx="1" presStyleCnt="3"/>
      <dgm:spPr/>
      <dgm:t>
        <a:bodyPr/>
        <a:lstStyle/>
        <a:p>
          <a:endParaRPr lang="en-US"/>
        </a:p>
      </dgm:t>
    </dgm:pt>
    <dgm:pt modelId="{98DBBA2C-BDBF-4AEB-BBB0-41DA4F654AA8}" type="pres">
      <dgm:prSet presAssocID="{A9ED76CD-B413-47B6-9860-1D611FF57CAF}" presName="arrow" presStyleLbl="node1" presStyleIdx="2" presStyleCnt="3"/>
      <dgm:spPr/>
      <dgm:t>
        <a:bodyPr/>
        <a:lstStyle/>
        <a:p>
          <a:endParaRPr lang="en-US"/>
        </a:p>
      </dgm:t>
    </dgm:pt>
    <dgm:pt modelId="{4402DEC4-0BA8-4A9E-9F8E-22BF906FC56C}" type="pres">
      <dgm:prSet presAssocID="{A9ED76CD-B413-47B6-9860-1D611FF57CAF}" presName="descendantArrow" presStyleCnt="0"/>
      <dgm:spPr/>
    </dgm:pt>
    <dgm:pt modelId="{A11C10FC-FB5E-4946-8128-D5A15125FCFE}" type="pres">
      <dgm:prSet presAssocID="{F6F31078-76B9-4630-84CE-6E915F21458C}" presName="childTextArrow" presStyleLbl="fgAccFollowNode1" presStyleIdx="4" presStyleCnt="6" custScaleX="150423">
        <dgm:presLayoutVars>
          <dgm:bulletEnabled val="1"/>
        </dgm:presLayoutVars>
      </dgm:prSet>
      <dgm:spPr/>
      <dgm:t>
        <a:bodyPr/>
        <a:lstStyle/>
        <a:p>
          <a:endParaRPr lang="en-US"/>
        </a:p>
      </dgm:t>
    </dgm:pt>
    <dgm:pt modelId="{811B0EB6-57AD-43E0-99A8-FBC404F5876D}" type="pres">
      <dgm:prSet presAssocID="{5FDF817B-8D0D-493F-9945-28C05B544EE8}" presName="childTextArrow" presStyleLbl="fgAccFollowNode1" presStyleIdx="5" presStyleCnt="6" custScaleX="61358">
        <dgm:presLayoutVars>
          <dgm:bulletEnabled val="1"/>
        </dgm:presLayoutVars>
      </dgm:prSet>
      <dgm:spPr/>
      <dgm:t>
        <a:bodyPr/>
        <a:lstStyle/>
        <a:p>
          <a:endParaRPr lang="en-US"/>
        </a:p>
      </dgm:t>
    </dgm:pt>
  </dgm:ptLst>
  <dgm:cxnLst>
    <dgm:cxn modelId="{F84BFE92-8B67-4657-B41F-FD698EEE13AC}" type="presOf" srcId="{A9ED76CD-B413-47B6-9860-1D611FF57CAF}" destId="{98DBBA2C-BDBF-4AEB-BBB0-41DA4F654AA8}" srcOrd="1" destOrd="0" presId="urn:microsoft.com/office/officeart/2005/8/layout/process4"/>
    <dgm:cxn modelId="{10F758C5-64E8-49D0-8861-139EFE93C050}" srcId="{52C6C48C-9E57-4248-9E11-8E95B67C1012}" destId="{9DB1C54F-54BA-4EE4-834B-EFE8C56705C0}" srcOrd="1" destOrd="0" parTransId="{2B28CBAE-A711-4788-A35D-30D58BE8DFC5}" sibTransId="{D47E760F-EC65-4192-A9AD-BB97F835B493}"/>
    <dgm:cxn modelId="{F94EA24B-4256-4ABA-A862-6BDA6CB4A668}" srcId="{52C6C48C-9E57-4248-9E11-8E95B67C1012}" destId="{A9ED76CD-B413-47B6-9860-1D611FF57CAF}" srcOrd="0" destOrd="0" parTransId="{C570605B-0C3F-434B-9C32-5071E869EE11}" sibTransId="{34E46B48-783D-4D19-82AA-D9DC94C0EF3A}"/>
    <dgm:cxn modelId="{F57426E3-5237-445A-B509-E0C5A88BB084}" srcId="{9DB1C54F-54BA-4EE4-834B-EFE8C56705C0}" destId="{03992840-0FD6-4087-819D-C4D2B314E214}" srcOrd="0" destOrd="0" parTransId="{39103557-5D9A-4DB0-A6B7-195F4711CD00}" sibTransId="{707524E7-DE0A-49C4-9313-395A58A64DFF}"/>
    <dgm:cxn modelId="{49F175CF-AE30-4F3F-B07B-FADE9EADA3D4}" type="presOf" srcId="{5FDF817B-8D0D-493F-9945-28C05B544EE8}" destId="{811B0EB6-57AD-43E0-99A8-FBC404F5876D}" srcOrd="0" destOrd="0" presId="urn:microsoft.com/office/officeart/2005/8/layout/process4"/>
    <dgm:cxn modelId="{DAB27734-CCC2-456B-8D23-68A9EB375E6C}" srcId="{4E6CE438-04E5-4E0F-B5F0-677096FF0D6E}" destId="{2DD3E0D6-B7C5-4FD8-BE22-E7E6D6A21866}" srcOrd="1" destOrd="0" parTransId="{DFC0A35D-8F91-4239-9D2A-8C1A5534EB1D}" sibTransId="{4C8A135C-7904-47C5-872A-52D15D17085F}"/>
    <dgm:cxn modelId="{BCA4CA9D-27FF-4DB1-A86A-381449D59082}" type="presOf" srcId="{96487E2D-8DC3-461A-AEA8-D1A260AE8B93}" destId="{6D3FC3CE-9617-4B3E-A3BD-B2965438CDDD}" srcOrd="0" destOrd="0" presId="urn:microsoft.com/office/officeart/2005/8/layout/process4"/>
    <dgm:cxn modelId="{9FE0D8FE-2F66-4C1E-B47E-E73711BE56AD}" type="presOf" srcId="{F6F31078-76B9-4630-84CE-6E915F21458C}" destId="{A11C10FC-FB5E-4946-8128-D5A15125FCFE}" srcOrd="0" destOrd="0" presId="urn:microsoft.com/office/officeart/2005/8/layout/process4"/>
    <dgm:cxn modelId="{3A06FDD5-15C0-416A-83D4-574BAB95174E}" srcId="{A9ED76CD-B413-47B6-9860-1D611FF57CAF}" destId="{F6F31078-76B9-4630-84CE-6E915F21458C}" srcOrd="0" destOrd="0" parTransId="{D5FF5C32-C2E4-47E3-B9E3-68FF7AADABD5}" sibTransId="{B45D6486-DFF2-403A-89A9-0BDFB741EB10}"/>
    <dgm:cxn modelId="{91480F1A-B6F5-4DDF-90AB-A77271227988}" type="presOf" srcId="{4E6CE438-04E5-4E0F-B5F0-677096FF0D6E}" destId="{9F4E4ABE-738E-4F99-A716-5743A4A8204C}" srcOrd="1" destOrd="0" presId="urn:microsoft.com/office/officeart/2005/8/layout/process4"/>
    <dgm:cxn modelId="{31AB1D72-405A-460A-95E7-2CFFC7FF149B}" type="presOf" srcId="{52C6C48C-9E57-4248-9E11-8E95B67C1012}" destId="{D1398A83-0C35-4262-9418-A397A7084EC3}" srcOrd="0" destOrd="0" presId="urn:microsoft.com/office/officeart/2005/8/layout/process4"/>
    <dgm:cxn modelId="{739E7810-E802-4C7D-B17C-190A7A8181BE}" type="presOf" srcId="{4E6CE438-04E5-4E0F-B5F0-677096FF0D6E}" destId="{CF8D443E-6D20-435F-8BD8-6558C881CB91}" srcOrd="0" destOrd="0" presId="urn:microsoft.com/office/officeart/2005/8/layout/process4"/>
    <dgm:cxn modelId="{5AFE66C3-DF4E-43FB-B734-70FFC0C10F46}" type="presOf" srcId="{03992840-0FD6-4087-819D-C4D2B314E214}" destId="{CEA1EEC1-A23A-4D2F-826D-BDCECA297FB2}" srcOrd="0" destOrd="0" presId="urn:microsoft.com/office/officeart/2005/8/layout/process4"/>
    <dgm:cxn modelId="{BF5E4D0B-C7C7-4AE9-B8CE-1D3A314A0676}" type="presOf" srcId="{9DB1C54F-54BA-4EE4-834B-EFE8C56705C0}" destId="{EDD31C38-203B-4ADD-B5E5-DAB48593DE65}" srcOrd="1" destOrd="0" presId="urn:microsoft.com/office/officeart/2005/8/layout/process4"/>
    <dgm:cxn modelId="{D7D18E58-BB35-49F7-805B-A069D93E0788}" srcId="{A9ED76CD-B413-47B6-9860-1D611FF57CAF}" destId="{5FDF817B-8D0D-493F-9945-28C05B544EE8}" srcOrd="1" destOrd="0" parTransId="{525D0E84-1D22-4E7E-BD0E-5F68C5A311F6}" sibTransId="{A9667223-14E9-40EE-AEFA-AB28D4F5C5F1}"/>
    <dgm:cxn modelId="{F065F6E5-9F33-4860-9872-67EB23FEA182}" type="presOf" srcId="{2DD3E0D6-B7C5-4FD8-BE22-E7E6D6A21866}" destId="{6CA44A0D-199A-4756-8A52-9ED8677B1936}" srcOrd="0" destOrd="0" presId="urn:microsoft.com/office/officeart/2005/8/layout/process4"/>
    <dgm:cxn modelId="{FCFF3A08-2C2C-4ED6-8233-E04619EC69BA}" srcId="{4E6CE438-04E5-4E0F-B5F0-677096FF0D6E}" destId="{820885D1-87EE-434C-98D8-EF9924F9CBA1}" srcOrd="0" destOrd="0" parTransId="{57F3E80F-3C05-4765-A666-B7F97D1C4110}" sibTransId="{C9A79937-B40E-43B5-978D-88341A29EDC9}"/>
    <dgm:cxn modelId="{2FC7DBB4-21FA-46E0-9683-88CFE4FD643D}" srcId="{9DB1C54F-54BA-4EE4-834B-EFE8C56705C0}" destId="{96487E2D-8DC3-461A-AEA8-D1A260AE8B93}" srcOrd="1" destOrd="0" parTransId="{DDACA730-881D-41BF-94F3-552C9308E9B3}" sibTransId="{8BD38FDF-8DE8-44D6-89E7-786048A07503}"/>
    <dgm:cxn modelId="{786E2B8D-4584-46F7-9E13-508CD1888807}" type="presOf" srcId="{9DB1C54F-54BA-4EE4-834B-EFE8C56705C0}" destId="{AB8B293D-AFC2-49E3-A191-92D90DC9A56B}" srcOrd="0" destOrd="0" presId="urn:microsoft.com/office/officeart/2005/8/layout/process4"/>
    <dgm:cxn modelId="{06AE23B8-5858-4AC1-8D8C-BEE5F9575204}" type="presOf" srcId="{820885D1-87EE-434C-98D8-EF9924F9CBA1}" destId="{636DBD7A-C099-49AA-A5FA-9570700C5D73}" srcOrd="0" destOrd="0" presId="urn:microsoft.com/office/officeart/2005/8/layout/process4"/>
    <dgm:cxn modelId="{C48AF627-6486-47D0-B93B-99B070F50472}" srcId="{52C6C48C-9E57-4248-9E11-8E95B67C1012}" destId="{4E6CE438-04E5-4E0F-B5F0-677096FF0D6E}" srcOrd="2" destOrd="0" parTransId="{FCE39774-DC6C-4DEC-A4A7-042C0B030C0C}" sibTransId="{1486150A-B85C-4E12-89A5-15C8CC6A1504}"/>
    <dgm:cxn modelId="{0E74E2C0-6672-46C1-B3C2-04CF95B77776}" type="presOf" srcId="{A9ED76CD-B413-47B6-9860-1D611FF57CAF}" destId="{45C218FC-AD70-4F21-900F-C58BE4D1BE65}" srcOrd="0" destOrd="0" presId="urn:microsoft.com/office/officeart/2005/8/layout/process4"/>
    <dgm:cxn modelId="{B0FF2A36-0F82-40C0-99C5-7025D143B6A7}" type="presParOf" srcId="{D1398A83-0C35-4262-9418-A397A7084EC3}" destId="{5B3321BB-B7EE-4906-86F0-32E31B6DA943}" srcOrd="0" destOrd="0" presId="urn:microsoft.com/office/officeart/2005/8/layout/process4"/>
    <dgm:cxn modelId="{1140AB44-D760-4AD7-AA16-6F2369EF6A23}" type="presParOf" srcId="{5B3321BB-B7EE-4906-86F0-32E31B6DA943}" destId="{CF8D443E-6D20-435F-8BD8-6558C881CB91}" srcOrd="0" destOrd="0" presId="urn:microsoft.com/office/officeart/2005/8/layout/process4"/>
    <dgm:cxn modelId="{96D5EDF8-C102-4972-B673-FCBBCAB7FDA7}" type="presParOf" srcId="{5B3321BB-B7EE-4906-86F0-32E31B6DA943}" destId="{9F4E4ABE-738E-4F99-A716-5743A4A8204C}" srcOrd="1" destOrd="0" presId="urn:microsoft.com/office/officeart/2005/8/layout/process4"/>
    <dgm:cxn modelId="{2ACF5DC4-7AD1-4844-87CC-30601AD82CEB}" type="presParOf" srcId="{5B3321BB-B7EE-4906-86F0-32E31B6DA943}" destId="{C5289342-0690-4003-94E1-42FF88606827}" srcOrd="2" destOrd="0" presId="urn:microsoft.com/office/officeart/2005/8/layout/process4"/>
    <dgm:cxn modelId="{228CCFC0-C3A1-4B90-B562-4A21AAFCB5B5}" type="presParOf" srcId="{C5289342-0690-4003-94E1-42FF88606827}" destId="{636DBD7A-C099-49AA-A5FA-9570700C5D73}" srcOrd="0" destOrd="0" presId="urn:microsoft.com/office/officeart/2005/8/layout/process4"/>
    <dgm:cxn modelId="{F117EBC0-7A5E-4B9B-8B71-35F5CC801A3D}" type="presParOf" srcId="{C5289342-0690-4003-94E1-42FF88606827}" destId="{6CA44A0D-199A-4756-8A52-9ED8677B1936}" srcOrd="1" destOrd="0" presId="urn:microsoft.com/office/officeart/2005/8/layout/process4"/>
    <dgm:cxn modelId="{1C1DFFFD-949F-4200-90EF-2DA4BE8D5482}" type="presParOf" srcId="{D1398A83-0C35-4262-9418-A397A7084EC3}" destId="{C19434E8-3B2C-4C27-A670-40BF2F6BFAF6}" srcOrd="1" destOrd="0" presId="urn:microsoft.com/office/officeart/2005/8/layout/process4"/>
    <dgm:cxn modelId="{179FD4CB-1DEB-4D35-94AA-A53833D78B0F}" type="presParOf" srcId="{D1398A83-0C35-4262-9418-A397A7084EC3}" destId="{A3A70DCF-8C04-44C7-996B-672BEEF15578}" srcOrd="2" destOrd="0" presId="urn:microsoft.com/office/officeart/2005/8/layout/process4"/>
    <dgm:cxn modelId="{D2932E7C-D004-44DC-AEC2-C2C5818D0CAC}" type="presParOf" srcId="{A3A70DCF-8C04-44C7-996B-672BEEF15578}" destId="{AB8B293D-AFC2-49E3-A191-92D90DC9A56B}" srcOrd="0" destOrd="0" presId="urn:microsoft.com/office/officeart/2005/8/layout/process4"/>
    <dgm:cxn modelId="{E5F828EC-D5CF-49A8-87A1-1339C8D4B998}" type="presParOf" srcId="{A3A70DCF-8C04-44C7-996B-672BEEF15578}" destId="{EDD31C38-203B-4ADD-B5E5-DAB48593DE65}" srcOrd="1" destOrd="0" presId="urn:microsoft.com/office/officeart/2005/8/layout/process4"/>
    <dgm:cxn modelId="{DE488669-F8A2-4E56-B3FF-8AE28DBF591A}" type="presParOf" srcId="{A3A70DCF-8C04-44C7-996B-672BEEF15578}" destId="{8A809FAF-6C8B-4D1A-B0BD-EAFA665BC110}" srcOrd="2" destOrd="0" presId="urn:microsoft.com/office/officeart/2005/8/layout/process4"/>
    <dgm:cxn modelId="{B48FD6E5-7D13-4CA6-B343-F001391EDE4A}" type="presParOf" srcId="{8A809FAF-6C8B-4D1A-B0BD-EAFA665BC110}" destId="{CEA1EEC1-A23A-4D2F-826D-BDCECA297FB2}" srcOrd="0" destOrd="0" presId="urn:microsoft.com/office/officeart/2005/8/layout/process4"/>
    <dgm:cxn modelId="{DBB2F599-9B59-415F-A744-D2A344D25BCF}" type="presParOf" srcId="{8A809FAF-6C8B-4D1A-B0BD-EAFA665BC110}" destId="{6D3FC3CE-9617-4B3E-A3BD-B2965438CDDD}" srcOrd="1" destOrd="0" presId="urn:microsoft.com/office/officeart/2005/8/layout/process4"/>
    <dgm:cxn modelId="{278BEA7E-D1B5-4DB8-800B-7219C49EC771}" type="presParOf" srcId="{D1398A83-0C35-4262-9418-A397A7084EC3}" destId="{287DB09F-3F01-41C6-B616-82C44E6087C7}" srcOrd="3" destOrd="0" presId="urn:microsoft.com/office/officeart/2005/8/layout/process4"/>
    <dgm:cxn modelId="{8467A555-6F4D-4AFC-9ABD-DB4178D0DCB3}" type="presParOf" srcId="{D1398A83-0C35-4262-9418-A397A7084EC3}" destId="{5411BA6B-908A-4F5F-8496-AEACE49E3FD5}" srcOrd="4" destOrd="0" presId="urn:microsoft.com/office/officeart/2005/8/layout/process4"/>
    <dgm:cxn modelId="{94346220-472A-4187-9CFE-C014B6425ED1}" type="presParOf" srcId="{5411BA6B-908A-4F5F-8496-AEACE49E3FD5}" destId="{45C218FC-AD70-4F21-900F-C58BE4D1BE65}" srcOrd="0" destOrd="0" presId="urn:microsoft.com/office/officeart/2005/8/layout/process4"/>
    <dgm:cxn modelId="{0BA5A1B5-7EB4-40E4-AEA2-DF9E38F249AB}" type="presParOf" srcId="{5411BA6B-908A-4F5F-8496-AEACE49E3FD5}" destId="{98DBBA2C-BDBF-4AEB-BBB0-41DA4F654AA8}" srcOrd="1" destOrd="0" presId="urn:microsoft.com/office/officeart/2005/8/layout/process4"/>
    <dgm:cxn modelId="{71175F08-C623-46C7-BD6B-A937EFBC9FF6}" type="presParOf" srcId="{5411BA6B-908A-4F5F-8496-AEACE49E3FD5}" destId="{4402DEC4-0BA8-4A9E-9F8E-22BF906FC56C}" srcOrd="2" destOrd="0" presId="urn:microsoft.com/office/officeart/2005/8/layout/process4"/>
    <dgm:cxn modelId="{26378EB5-EBE7-43CC-9449-89C661655806}" type="presParOf" srcId="{4402DEC4-0BA8-4A9E-9F8E-22BF906FC56C}" destId="{A11C10FC-FB5E-4946-8128-D5A15125FCFE}" srcOrd="0" destOrd="0" presId="urn:microsoft.com/office/officeart/2005/8/layout/process4"/>
    <dgm:cxn modelId="{8E40A03B-204B-4926-916B-7A47C66DCA3E}" type="presParOf" srcId="{4402DEC4-0BA8-4A9E-9F8E-22BF906FC56C}" destId="{811B0EB6-57AD-43E0-99A8-FBC404F5876D}"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543BAC-BC23-4FAB-88D6-422318A7FDFC}"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IN"/>
        </a:p>
      </dgm:t>
    </dgm:pt>
    <dgm:pt modelId="{9CC26166-6D97-4083-A3D7-C077F7216F62}">
      <dgm:prSet phldrT="[Text]"/>
      <dgm:spPr/>
      <dgm:t>
        <a:bodyPr/>
        <a:lstStyle/>
        <a:p>
          <a:r>
            <a:rPr lang="en-US" dirty="0"/>
            <a:t>4. Analysis and optimization of genetic algorithm for desire purpose</a:t>
          </a:r>
          <a:endParaRPr lang="en-IN" dirty="0"/>
        </a:p>
      </dgm:t>
    </dgm:pt>
    <dgm:pt modelId="{8C59BD4C-5F1F-4E83-B8EA-31E36C8CEF9C}" type="parTrans" cxnId="{52F34BA1-ADCF-45B7-B146-050F4F05B702}">
      <dgm:prSet/>
      <dgm:spPr/>
      <dgm:t>
        <a:bodyPr/>
        <a:lstStyle/>
        <a:p>
          <a:endParaRPr lang="en-IN"/>
        </a:p>
      </dgm:t>
    </dgm:pt>
    <dgm:pt modelId="{E3A25023-5A3B-4E3C-B680-6F657F698623}" type="sibTrans" cxnId="{52F34BA1-ADCF-45B7-B146-050F4F05B702}">
      <dgm:prSet/>
      <dgm:spPr/>
      <dgm:t>
        <a:bodyPr/>
        <a:lstStyle/>
        <a:p>
          <a:endParaRPr lang="en-IN"/>
        </a:p>
      </dgm:t>
    </dgm:pt>
    <dgm:pt modelId="{61929D93-80A1-47AA-A736-4E10A4A1C23A}">
      <dgm:prSet phldrT="[Text]"/>
      <dgm:spPr/>
      <dgm:t>
        <a:bodyPr/>
        <a:lstStyle/>
        <a:p>
          <a:r>
            <a:rPr lang="en-US" dirty="0"/>
            <a:t>In this phase we analyze the algorithm developed by us to find out what configuration will be most suitable for purpose</a:t>
          </a:r>
          <a:endParaRPr lang="en-IN" dirty="0"/>
        </a:p>
      </dgm:t>
    </dgm:pt>
    <dgm:pt modelId="{1E4ACFEB-9EEE-4F6E-9006-60597D5BB6BE}" type="parTrans" cxnId="{FADBF395-E52B-41C8-AB19-662693F5498D}">
      <dgm:prSet/>
      <dgm:spPr/>
      <dgm:t>
        <a:bodyPr/>
        <a:lstStyle/>
        <a:p>
          <a:endParaRPr lang="en-IN"/>
        </a:p>
      </dgm:t>
    </dgm:pt>
    <dgm:pt modelId="{42859C1D-C2A6-4EA2-93F7-6D67DCE50FC1}" type="sibTrans" cxnId="{FADBF395-E52B-41C8-AB19-662693F5498D}">
      <dgm:prSet/>
      <dgm:spPr/>
      <dgm:t>
        <a:bodyPr/>
        <a:lstStyle/>
        <a:p>
          <a:endParaRPr lang="en-IN"/>
        </a:p>
      </dgm:t>
    </dgm:pt>
    <dgm:pt modelId="{2A14FA43-3780-4EAE-A4BD-25C4B8CC5774}">
      <dgm:prSet phldrT="[Text]"/>
      <dgm:spPr/>
      <dgm:t>
        <a:bodyPr/>
        <a:lstStyle/>
        <a:p>
          <a:r>
            <a:rPr lang="en-IN" dirty="0"/>
            <a:t>Rudra </a:t>
          </a:r>
          <a:r>
            <a:rPr lang="en-IN" dirty="0" err="1"/>
            <a:t>patel</a:t>
          </a:r>
          <a:r>
            <a:rPr lang="en-IN" dirty="0"/>
            <a:t> ,</a:t>
          </a:r>
          <a:r>
            <a:rPr lang="en-US" dirty="0"/>
            <a:t> Akash sharma</a:t>
          </a:r>
          <a:endParaRPr lang="en-IN" dirty="0"/>
        </a:p>
      </dgm:t>
    </dgm:pt>
    <dgm:pt modelId="{BAB97519-B8D1-497D-B34E-0680A6712C7C}" type="parTrans" cxnId="{AE29001A-0B3A-4A47-9744-7A3FD1C5DF4E}">
      <dgm:prSet/>
      <dgm:spPr/>
      <dgm:t>
        <a:bodyPr/>
        <a:lstStyle/>
        <a:p>
          <a:endParaRPr lang="en-IN"/>
        </a:p>
      </dgm:t>
    </dgm:pt>
    <dgm:pt modelId="{BB9054F2-5A33-4340-8D89-AD1E1B2529D1}" type="sibTrans" cxnId="{AE29001A-0B3A-4A47-9744-7A3FD1C5DF4E}">
      <dgm:prSet/>
      <dgm:spPr/>
      <dgm:t>
        <a:bodyPr/>
        <a:lstStyle/>
        <a:p>
          <a:endParaRPr lang="en-IN"/>
        </a:p>
      </dgm:t>
    </dgm:pt>
    <dgm:pt modelId="{DA3E86AF-7692-4906-B067-8C91A8FEB7DB}">
      <dgm:prSet phldrT="[Text]"/>
      <dgm:spPr/>
      <dgm:t>
        <a:bodyPr/>
        <a:lstStyle/>
        <a:p>
          <a:r>
            <a:rPr lang="en-US" dirty="0"/>
            <a:t>5. Building user friendly interface </a:t>
          </a:r>
          <a:endParaRPr lang="en-IN" dirty="0"/>
        </a:p>
      </dgm:t>
    </dgm:pt>
    <dgm:pt modelId="{3A3FB747-D054-4A1A-9A1A-5D94B2D6B578}" type="parTrans" cxnId="{696FE8C0-90F2-4E0B-B846-E57B7C061814}">
      <dgm:prSet/>
      <dgm:spPr/>
      <dgm:t>
        <a:bodyPr/>
        <a:lstStyle/>
        <a:p>
          <a:endParaRPr lang="en-IN"/>
        </a:p>
      </dgm:t>
    </dgm:pt>
    <dgm:pt modelId="{3FFB80A0-669F-40A9-8EE7-7CB3505FDEB2}" type="sibTrans" cxnId="{696FE8C0-90F2-4E0B-B846-E57B7C061814}">
      <dgm:prSet/>
      <dgm:spPr/>
      <dgm:t>
        <a:bodyPr/>
        <a:lstStyle/>
        <a:p>
          <a:endParaRPr lang="en-IN"/>
        </a:p>
      </dgm:t>
    </dgm:pt>
    <dgm:pt modelId="{F4F96CE9-F4C9-4B14-962A-9887095357A5}">
      <dgm:prSet phldrT="[Text]"/>
      <dgm:spPr/>
      <dgm:t>
        <a:bodyPr/>
        <a:lstStyle/>
        <a:p>
          <a:r>
            <a:rPr lang="en-US" dirty="0"/>
            <a:t>In this phase we develop user friendly interface for our product, a python based pc application and a webpage</a:t>
          </a:r>
          <a:endParaRPr lang="en-IN" dirty="0"/>
        </a:p>
      </dgm:t>
    </dgm:pt>
    <dgm:pt modelId="{F932FE0E-044A-4182-8D2D-4314DEBF839B}" type="parTrans" cxnId="{173774DD-5B6A-4DB7-B7EF-89CFB2F55127}">
      <dgm:prSet/>
      <dgm:spPr/>
      <dgm:t>
        <a:bodyPr/>
        <a:lstStyle/>
        <a:p>
          <a:endParaRPr lang="en-IN"/>
        </a:p>
      </dgm:t>
    </dgm:pt>
    <dgm:pt modelId="{645E12D7-E1A1-4F0C-914D-C494FE53F6E7}" type="sibTrans" cxnId="{173774DD-5B6A-4DB7-B7EF-89CFB2F55127}">
      <dgm:prSet/>
      <dgm:spPr/>
      <dgm:t>
        <a:bodyPr/>
        <a:lstStyle/>
        <a:p>
          <a:endParaRPr lang="en-IN"/>
        </a:p>
      </dgm:t>
    </dgm:pt>
    <dgm:pt modelId="{76A80533-5810-460C-92FF-D0B35F0C924E}">
      <dgm:prSet phldrT="[Text]"/>
      <dgm:spPr/>
      <dgm:t>
        <a:bodyPr/>
        <a:lstStyle/>
        <a:p>
          <a:r>
            <a:rPr lang="en-US" dirty="0"/>
            <a:t>Vivek </a:t>
          </a:r>
          <a:r>
            <a:rPr lang="en-US" dirty="0" err="1"/>
            <a:t>Madeshiya</a:t>
          </a:r>
          <a:r>
            <a:rPr lang="en-IN" dirty="0"/>
            <a:t>, </a:t>
          </a:r>
          <a:r>
            <a:rPr lang="en-IN" dirty="0" err="1"/>
            <a:t>Rishu</a:t>
          </a:r>
          <a:r>
            <a:rPr lang="en-IN" dirty="0"/>
            <a:t> </a:t>
          </a:r>
          <a:r>
            <a:rPr lang="en-IN" dirty="0" err="1"/>
            <a:t>patel</a:t>
          </a:r>
          <a:endParaRPr lang="en-IN" dirty="0"/>
        </a:p>
      </dgm:t>
    </dgm:pt>
    <dgm:pt modelId="{65ACB1C4-BD16-42C1-A657-7EF2865F1951}" type="parTrans" cxnId="{898BAFEC-87E4-44DE-8A73-24603A9972AB}">
      <dgm:prSet/>
      <dgm:spPr/>
      <dgm:t>
        <a:bodyPr/>
        <a:lstStyle/>
        <a:p>
          <a:endParaRPr lang="en-IN"/>
        </a:p>
      </dgm:t>
    </dgm:pt>
    <dgm:pt modelId="{D788C0F9-E70B-450F-B4D3-AE2343BE348A}" type="sibTrans" cxnId="{898BAFEC-87E4-44DE-8A73-24603A9972AB}">
      <dgm:prSet/>
      <dgm:spPr/>
      <dgm:t>
        <a:bodyPr/>
        <a:lstStyle/>
        <a:p>
          <a:endParaRPr lang="en-IN"/>
        </a:p>
      </dgm:t>
    </dgm:pt>
    <dgm:pt modelId="{63377546-7E56-4069-B6F1-9ED05B88D811}">
      <dgm:prSet phldrT="[Text]"/>
      <dgm:spPr/>
      <dgm:t>
        <a:bodyPr/>
        <a:lstStyle/>
        <a:p>
          <a:r>
            <a:rPr lang="en-US" dirty="0"/>
            <a:t>6. Using the developed product, finding optimum solution of some of the real world problem</a:t>
          </a:r>
          <a:endParaRPr lang="en-IN" dirty="0"/>
        </a:p>
      </dgm:t>
    </dgm:pt>
    <dgm:pt modelId="{04B2E460-65E2-49E5-AFFD-5C8400BC96F9}" type="parTrans" cxnId="{28EFEB25-191D-4EC5-8306-ABCB73240860}">
      <dgm:prSet/>
      <dgm:spPr/>
      <dgm:t>
        <a:bodyPr/>
        <a:lstStyle/>
        <a:p>
          <a:endParaRPr lang="en-IN"/>
        </a:p>
      </dgm:t>
    </dgm:pt>
    <dgm:pt modelId="{E3543F78-2DD9-4525-8065-3D8FB7C772D8}" type="sibTrans" cxnId="{28EFEB25-191D-4EC5-8306-ABCB73240860}">
      <dgm:prSet/>
      <dgm:spPr/>
      <dgm:t>
        <a:bodyPr/>
        <a:lstStyle/>
        <a:p>
          <a:endParaRPr lang="en-IN"/>
        </a:p>
      </dgm:t>
    </dgm:pt>
    <dgm:pt modelId="{436108DA-76C0-4363-9400-0A0AB00B0B7D}">
      <dgm:prSet phldrT="[Text]"/>
      <dgm:spPr/>
      <dgm:t>
        <a:bodyPr/>
        <a:lstStyle/>
        <a:p>
          <a:pPr algn="r"/>
          <a:r>
            <a:rPr lang="en-US" dirty="0"/>
            <a:t>Using the developed product, finding optimum solution of some of the real world problem </a:t>
          </a:r>
          <a:endParaRPr lang="en-IN" dirty="0"/>
        </a:p>
      </dgm:t>
    </dgm:pt>
    <dgm:pt modelId="{39D74CBE-DF95-42DC-A3DF-19A77ADA4178}" type="parTrans" cxnId="{2209CE95-828C-4F76-AEF7-95ED0FBA770F}">
      <dgm:prSet/>
      <dgm:spPr/>
      <dgm:t>
        <a:bodyPr/>
        <a:lstStyle/>
        <a:p>
          <a:endParaRPr lang="en-IN"/>
        </a:p>
      </dgm:t>
    </dgm:pt>
    <dgm:pt modelId="{9EB84F76-8CB5-4F6B-A9F9-50F83B2FAD97}" type="sibTrans" cxnId="{2209CE95-828C-4F76-AEF7-95ED0FBA770F}">
      <dgm:prSet/>
      <dgm:spPr/>
      <dgm:t>
        <a:bodyPr/>
        <a:lstStyle/>
        <a:p>
          <a:endParaRPr lang="en-IN"/>
        </a:p>
      </dgm:t>
    </dgm:pt>
    <dgm:pt modelId="{14F510D3-428B-4DDF-914A-B185558E7E50}">
      <dgm:prSet phldrT="[Text]"/>
      <dgm:spPr/>
      <dgm:t>
        <a:bodyPr/>
        <a:lstStyle/>
        <a:p>
          <a:r>
            <a:rPr lang="en-US" dirty="0"/>
            <a:t>Subhash </a:t>
          </a:r>
          <a:r>
            <a:rPr lang="en-US" dirty="0" err="1"/>
            <a:t>Viswakarma</a:t>
          </a:r>
          <a:r>
            <a:rPr lang="en-US" dirty="0"/>
            <a:t> </a:t>
          </a:r>
          <a:r>
            <a:rPr lang="en-IN" dirty="0"/>
            <a:t> , </a:t>
          </a:r>
          <a:r>
            <a:rPr lang="en-US" dirty="0"/>
            <a:t>Vivek </a:t>
          </a:r>
          <a:r>
            <a:rPr lang="en-US" dirty="0" err="1"/>
            <a:t>Madeshiya</a:t>
          </a:r>
          <a:endParaRPr lang="en-IN" dirty="0"/>
        </a:p>
      </dgm:t>
    </dgm:pt>
    <dgm:pt modelId="{97B569B1-71F1-4C25-85CA-27AD0F25F3F0}" type="parTrans" cxnId="{A6A52987-C133-48BD-BF05-E35AC242ABF3}">
      <dgm:prSet/>
      <dgm:spPr/>
      <dgm:t>
        <a:bodyPr/>
        <a:lstStyle/>
        <a:p>
          <a:endParaRPr lang="en-IN"/>
        </a:p>
      </dgm:t>
    </dgm:pt>
    <dgm:pt modelId="{45E64084-431F-4E5A-AD6D-4717CC529EA6}" type="sibTrans" cxnId="{A6A52987-C133-48BD-BF05-E35AC242ABF3}">
      <dgm:prSet/>
      <dgm:spPr/>
      <dgm:t>
        <a:bodyPr/>
        <a:lstStyle/>
        <a:p>
          <a:endParaRPr lang="en-IN"/>
        </a:p>
      </dgm:t>
    </dgm:pt>
    <dgm:pt modelId="{091E88D7-FE11-4B22-81CB-501C526316E4}" type="pres">
      <dgm:prSet presAssocID="{1D543BAC-BC23-4FAB-88D6-422318A7FDFC}" presName="Name0" presStyleCnt="0">
        <dgm:presLayoutVars>
          <dgm:dir/>
          <dgm:animLvl val="lvl"/>
          <dgm:resizeHandles val="exact"/>
        </dgm:presLayoutVars>
      </dgm:prSet>
      <dgm:spPr/>
      <dgm:t>
        <a:bodyPr/>
        <a:lstStyle/>
        <a:p>
          <a:endParaRPr lang="en-US"/>
        </a:p>
      </dgm:t>
    </dgm:pt>
    <dgm:pt modelId="{F8D34095-AB91-4DB9-B52E-1B36B1EAF800}" type="pres">
      <dgm:prSet presAssocID="{63377546-7E56-4069-B6F1-9ED05B88D811}" presName="boxAndChildren" presStyleCnt="0"/>
      <dgm:spPr/>
    </dgm:pt>
    <dgm:pt modelId="{82D5230B-665A-4E1D-B154-2EFAE80C0909}" type="pres">
      <dgm:prSet presAssocID="{63377546-7E56-4069-B6F1-9ED05B88D811}" presName="parentTextBox" presStyleLbl="node1" presStyleIdx="0" presStyleCnt="3"/>
      <dgm:spPr/>
      <dgm:t>
        <a:bodyPr/>
        <a:lstStyle/>
        <a:p>
          <a:endParaRPr lang="en-US"/>
        </a:p>
      </dgm:t>
    </dgm:pt>
    <dgm:pt modelId="{B5D06E45-5E71-4086-B872-E87586917069}" type="pres">
      <dgm:prSet presAssocID="{63377546-7E56-4069-B6F1-9ED05B88D811}" presName="entireBox" presStyleLbl="node1" presStyleIdx="0" presStyleCnt="3"/>
      <dgm:spPr/>
      <dgm:t>
        <a:bodyPr/>
        <a:lstStyle/>
        <a:p>
          <a:endParaRPr lang="en-US"/>
        </a:p>
      </dgm:t>
    </dgm:pt>
    <dgm:pt modelId="{EBA47424-D173-47CD-8D0F-40F89E2B1366}" type="pres">
      <dgm:prSet presAssocID="{63377546-7E56-4069-B6F1-9ED05B88D811}" presName="descendantBox" presStyleCnt="0"/>
      <dgm:spPr/>
    </dgm:pt>
    <dgm:pt modelId="{1A8321D1-0737-4245-8984-BC28350F0568}" type="pres">
      <dgm:prSet presAssocID="{436108DA-76C0-4363-9400-0A0AB00B0B7D}" presName="childTextBox" presStyleLbl="fgAccFollowNode1" presStyleIdx="0" presStyleCnt="6">
        <dgm:presLayoutVars>
          <dgm:bulletEnabled val="1"/>
        </dgm:presLayoutVars>
      </dgm:prSet>
      <dgm:spPr/>
      <dgm:t>
        <a:bodyPr/>
        <a:lstStyle/>
        <a:p>
          <a:endParaRPr lang="en-US"/>
        </a:p>
      </dgm:t>
    </dgm:pt>
    <dgm:pt modelId="{8664A4F8-9BD5-4D1C-8997-80F756359991}" type="pres">
      <dgm:prSet presAssocID="{14F510D3-428B-4DDF-914A-B185558E7E50}" presName="childTextBox" presStyleLbl="fgAccFollowNode1" presStyleIdx="1" presStyleCnt="6">
        <dgm:presLayoutVars>
          <dgm:bulletEnabled val="1"/>
        </dgm:presLayoutVars>
      </dgm:prSet>
      <dgm:spPr/>
      <dgm:t>
        <a:bodyPr/>
        <a:lstStyle/>
        <a:p>
          <a:endParaRPr lang="en-US"/>
        </a:p>
      </dgm:t>
    </dgm:pt>
    <dgm:pt modelId="{F07FCE86-4B19-45D7-97EF-E9B75468E34C}" type="pres">
      <dgm:prSet presAssocID="{3FFB80A0-669F-40A9-8EE7-7CB3505FDEB2}" presName="sp" presStyleCnt="0"/>
      <dgm:spPr/>
    </dgm:pt>
    <dgm:pt modelId="{51848A77-5FDB-411C-9899-69E82D67158D}" type="pres">
      <dgm:prSet presAssocID="{DA3E86AF-7692-4906-B067-8C91A8FEB7DB}" presName="arrowAndChildren" presStyleCnt="0"/>
      <dgm:spPr/>
    </dgm:pt>
    <dgm:pt modelId="{16F43215-963A-4A3E-979B-7EAF792267E8}" type="pres">
      <dgm:prSet presAssocID="{DA3E86AF-7692-4906-B067-8C91A8FEB7DB}" presName="parentTextArrow" presStyleLbl="node1" presStyleIdx="0" presStyleCnt="3"/>
      <dgm:spPr/>
      <dgm:t>
        <a:bodyPr/>
        <a:lstStyle/>
        <a:p>
          <a:endParaRPr lang="en-US"/>
        </a:p>
      </dgm:t>
    </dgm:pt>
    <dgm:pt modelId="{F1B0FAED-0255-4480-B0C5-8C430EE26C40}" type="pres">
      <dgm:prSet presAssocID="{DA3E86AF-7692-4906-B067-8C91A8FEB7DB}" presName="arrow" presStyleLbl="node1" presStyleIdx="1" presStyleCnt="3"/>
      <dgm:spPr/>
      <dgm:t>
        <a:bodyPr/>
        <a:lstStyle/>
        <a:p>
          <a:endParaRPr lang="en-US"/>
        </a:p>
      </dgm:t>
    </dgm:pt>
    <dgm:pt modelId="{08AF43AB-5397-457C-9EC0-1FD8F214CC0B}" type="pres">
      <dgm:prSet presAssocID="{DA3E86AF-7692-4906-B067-8C91A8FEB7DB}" presName="descendantArrow" presStyleCnt="0"/>
      <dgm:spPr/>
    </dgm:pt>
    <dgm:pt modelId="{8C79FE4E-4093-48D6-960A-ECD358A6E9CD}" type="pres">
      <dgm:prSet presAssocID="{F4F96CE9-F4C9-4B14-962A-9887095357A5}" presName="childTextArrow" presStyleLbl="fgAccFollowNode1" presStyleIdx="2" presStyleCnt="6">
        <dgm:presLayoutVars>
          <dgm:bulletEnabled val="1"/>
        </dgm:presLayoutVars>
      </dgm:prSet>
      <dgm:spPr/>
      <dgm:t>
        <a:bodyPr/>
        <a:lstStyle/>
        <a:p>
          <a:endParaRPr lang="en-US"/>
        </a:p>
      </dgm:t>
    </dgm:pt>
    <dgm:pt modelId="{81A9032F-A68B-49F5-94C1-FA89C981DBEC}" type="pres">
      <dgm:prSet presAssocID="{76A80533-5810-460C-92FF-D0B35F0C924E}" presName="childTextArrow" presStyleLbl="fgAccFollowNode1" presStyleIdx="3" presStyleCnt="6">
        <dgm:presLayoutVars>
          <dgm:bulletEnabled val="1"/>
        </dgm:presLayoutVars>
      </dgm:prSet>
      <dgm:spPr/>
      <dgm:t>
        <a:bodyPr/>
        <a:lstStyle/>
        <a:p>
          <a:endParaRPr lang="en-US"/>
        </a:p>
      </dgm:t>
    </dgm:pt>
    <dgm:pt modelId="{0F626458-D84E-4B3D-B202-6A0D97C27CF6}" type="pres">
      <dgm:prSet presAssocID="{E3A25023-5A3B-4E3C-B680-6F657F698623}" presName="sp" presStyleCnt="0"/>
      <dgm:spPr/>
    </dgm:pt>
    <dgm:pt modelId="{5E7C9B64-560F-40A4-809A-66B794AACADB}" type="pres">
      <dgm:prSet presAssocID="{9CC26166-6D97-4083-A3D7-C077F7216F62}" presName="arrowAndChildren" presStyleCnt="0"/>
      <dgm:spPr/>
    </dgm:pt>
    <dgm:pt modelId="{F4B39F60-8C47-4B7C-9A1E-B46CFD98639D}" type="pres">
      <dgm:prSet presAssocID="{9CC26166-6D97-4083-A3D7-C077F7216F62}" presName="parentTextArrow" presStyleLbl="node1" presStyleIdx="1" presStyleCnt="3"/>
      <dgm:spPr/>
      <dgm:t>
        <a:bodyPr/>
        <a:lstStyle/>
        <a:p>
          <a:endParaRPr lang="en-US"/>
        </a:p>
      </dgm:t>
    </dgm:pt>
    <dgm:pt modelId="{215C0569-304C-41B4-A019-884AB2DE0B34}" type="pres">
      <dgm:prSet presAssocID="{9CC26166-6D97-4083-A3D7-C077F7216F62}" presName="arrow" presStyleLbl="node1" presStyleIdx="2" presStyleCnt="3"/>
      <dgm:spPr/>
      <dgm:t>
        <a:bodyPr/>
        <a:lstStyle/>
        <a:p>
          <a:endParaRPr lang="en-US"/>
        </a:p>
      </dgm:t>
    </dgm:pt>
    <dgm:pt modelId="{0792906B-A683-4353-9B1E-98AB25BF20F1}" type="pres">
      <dgm:prSet presAssocID="{9CC26166-6D97-4083-A3D7-C077F7216F62}" presName="descendantArrow" presStyleCnt="0"/>
      <dgm:spPr/>
    </dgm:pt>
    <dgm:pt modelId="{0C09F739-BD9C-41C5-B4D8-F0B9D65459E1}" type="pres">
      <dgm:prSet presAssocID="{61929D93-80A1-47AA-A736-4E10A4A1C23A}" presName="childTextArrow" presStyleLbl="fgAccFollowNode1" presStyleIdx="4" presStyleCnt="6">
        <dgm:presLayoutVars>
          <dgm:bulletEnabled val="1"/>
        </dgm:presLayoutVars>
      </dgm:prSet>
      <dgm:spPr/>
      <dgm:t>
        <a:bodyPr/>
        <a:lstStyle/>
        <a:p>
          <a:endParaRPr lang="en-US"/>
        </a:p>
      </dgm:t>
    </dgm:pt>
    <dgm:pt modelId="{44F2FC58-06A8-46EB-8434-3C39E5C82737}" type="pres">
      <dgm:prSet presAssocID="{2A14FA43-3780-4EAE-A4BD-25C4B8CC5774}" presName="childTextArrow" presStyleLbl="fgAccFollowNode1" presStyleIdx="5" presStyleCnt="6">
        <dgm:presLayoutVars>
          <dgm:bulletEnabled val="1"/>
        </dgm:presLayoutVars>
      </dgm:prSet>
      <dgm:spPr/>
      <dgm:t>
        <a:bodyPr/>
        <a:lstStyle/>
        <a:p>
          <a:endParaRPr lang="en-US"/>
        </a:p>
      </dgm:t>
    </dgm:pt>
  </dgm:ptLst>
  <dgm:cxnLst>
    <dgm:cxn modelId="{FADBF395-E52B-41C8-AB19-662693F5498D}" srcId="{9CC26166-6D97-4083-A3D7-C077F7216F62}" destId="{61929D93-80A1-47AA-A736-4E10A4A1C23A}" srcOrd="0" destOrd="0" parTransId="{1E4ACFEB-9EEE-4F6E-9006-60597D5BB6BE}" sibTransId="{42859C1D-C2A6-4EA2-93F7-6D67DCE50FC1}"/>
    <dgm:cxn modelId="{AE29001A-0B3A-4A47-9744-7A3FD1C5DF4E}" srcId="{9CC26166-6D97-4083-A3D7-C077F7216F62}" destId="{2A14FA43-3780-4EAE-A4BD-25C4B8CC5774}" srcOrd="1" destOrd="0" parTransId="{BAB97519-B8D1-497D-B34E-0680A6712C7C}" sibTransId="{BB9054F2-5A33-4340-8D89-AD1E1B2529D1}"/>
    <dgm:cxn modelId="{69BB8264-F290-4C57-9485-C80D10EF1839}" type="presOf" srcId="{F4F96CE9-F4C9-4B14-962A-9887095357A5}" destId="{8C79FE4E-4093-48D6-960A-ECD358A6E9CD}" srcOrd="0" destOrd="0" presId="urn:microsoft.com/office/officeart/2005/8/layout/process4"/>
    <dgm:cxn modelId="{05D1A945-4532-46E3-A061-42506072BDC3}" type="presOf" srcId="{9CC26166-6D97-4083-A3D7-C077F7216F62}" destId="{F4B39F60-8C47-4B7C-9A1E-B46CFD98639D}" srcOrd="0" destOrd="0" presId="urn:microsoft.com/office/officeart/2005/8/layout/process4"/>
    <dgm:cxn modelId="{6539C1A1-F29F-4755-BAFA-A81E3F4C090D}" type="presOf" srcId="{9CC26166-6D97-4083-A3D7-C077F7216F62}" destId="{215C0569-304C-41B4-A019-884AB2DE0B34}" srcOrd="1" destOrd="0" presId="urn:microsoft.com/office/officeart/2005/8/layout/process4"/>
    <dgm:cxn modelId="{467CC225-33AE-44C6-B6D0-00AF1A90CD49}" type="presOf" srcId="{14F510D3-428B-4DDF-914A-B185558E7E50}" destId="{8664A4F8-9BD5-4D1C-8997-80F756359991}" srcOrd="0" destOrd="0" presId="urn:microsoft.com/office/officeart/2005/8/layout/process4"/>
    <dgm:cxn modelId="{2209CE95-828C-4F76-AEF7-95ED0FBA770F}" srcId="{63377546-7E56-4069-B6F1-9ED05B88D811}" destId="{436108DA-76C0-4363-9400-0A0AB00B0B7D}" srcOrd="0" destOrd="0" parTransId="{39D74CBE-DF95-42DC-A3DF-19A77ADA4178}" sibTransId="{9EB84F76-8CB5-4F6B-A9F9-50F83B2FAD97}"/>
    <dgm:cxn modelId="{D9B9146C-DA82-499B-817C-61EFB00DAA87}" type="presOf" srcId="{1D543BAC-BC23-4FAB-88D6-422318A7FDFC}" destId="{091E88D7-FE11-4B22-81CB-501C526316E4}" srcOrd="0" destOrd="0" presId="urn:microsoft.com/office/officeart/2005/8/layout/process4"/>
    <dgm:cxn modelId="{696FE8C0-90F2-4E0B-B846-E57B7C061814}" srcId="{1D543BAC-BC23-4FAB-88D6-422318A7FDFC}" destId="{DA3E86AF-7692-4906-B067-8C91A8FEB7DB}" srcOrd="1" destOrd="0" parTransId="{3A3FB747-D054-4A1A-9A1A-5D94B2D6B578}" sibTransId="{3FFB80A0-669F-40A9-8EE7-7CB3505FDEB2}"/>
    <dgm:cxn modelId="{173774DD-5B6A-4DB7-B7EF-89CFB2F55127}" srcId="{DA3E86AF-7692-4906-B067-8C91A8FEB7DB}" destId="{F4F96CE9-F4C9-4B14-962A-9887095357A5}" srcOrd="0" destOrd="0" parTransId="{F932FE0E-044A-4182-8D2D-4314DEBF839B}" sibTransId="{645E12D7-E1A1-4F0C-914D-C494FE53F6E7}"/>
    <dgm:cxn modelId="{52F34BA1-ADCF-45B7-B146-050F4F05B702}" srcId="{1D543BAC-BC23-4FAB-88D6-422318A7FDFC}" destId="{9CC26166-6D97-4083-A3D7-C077F7216F62}" srcOrd="0" destOrd="0" parTransId="{8C59BD4C-5F1F-4E83-B8EA-31E36C8CEF9C}" sibTransId="{E3A25023-5A3B-4E3C-B680-6F657F698623}"/>
    <dgm:cxn modelId="{4E55FAFC-864F-4F5D-9DB7-75AE03E57300}" type="presOf" srcId="{63377546-7E56-4069-B6F1-9ED05B88D811}" destId="{82D5230B-665A-4E1D-B154-2EFAE80C0909}" srcOrd="0" destOrd="0" presId="urn:microsoft.com/office/officeart/2005/8/layout/process4"/>
    <dgm:cxn modelId="{E46FD399-2959-476A-9BA7-31201D2F1D1C}" type="presOf" srcId="{DA3E86AF-7692-4906-B067-8C91A8FEB7DB}" destId="{16F43215-963A-4A3E-979B-7EAF792267E8}" srcOrd="0" destOrd="0" presId="urn:microsoft.com/office/officeart/2005/8/layout/process4"/>
    <dgm:cxn modelId="{9D58CA2F-4711-46F2-9620-37A41CED3B72}" type="presOf" srcId="{436108DA-76C0-4363-9400-0A0AB00B0B7D}" destId="{1A8321D1-0737-4245-8984-BC28350F0568}" srcOrd="0" destOrd="0" presId="urn:microsoft.com/office/officeart/2005/8/layout/process4"/>
    <dgm:cxn modelId="{A6A52987-C133-48BD-BF05-E35AC242ABF3}" srcId="{63377546-7E56-4069-B6F1-9ED05B88D811}" destId="{14F510D3-428B-4DDF-914A-B185558E7E50}" srcOrd="1" destOrd="0" parTransId="{97B569B1-71F1-4C25-85CA-27AD0F25F3F0}" sibTransId="{45E64084-431F-4E5A-AD6D-4717CC529EA6}"/>
    <dgm:cxn modelId="{28EFEB25-191D-4EC5-8306-ABCB73240860}" srcId="{1D543BAC-BC23-4FAB-88D6-422318A7FDFC}" destId="{63377546-7E56-4069-B6F1-9ED05B88D811}" srcOrd="2" destOrd="0" parTransId="{04B2E460-65E2-49E5-AFFD-5C8400BC96F9}" sibTransId="{E3543F78-2DD9-4525-8065-3D8FB7C772D8}"/>
    <dgm:cxn modelId="{F7B456D4-62B9-4ACA-80CC-0374E75BE9EB}" type="presOf" srcId="{2A14FA43-3780-4EAE-A4BD-25C4B8CC5774}" destId="{44F2FC58-06A8-46EB-8434-3C39E5C82737}" srcOrd="0" destOrd="0" presId="urn:microsoft.com/office/officeart/2005/8/layout/process4"/>
    <dgm:cxn modelId="{898BAFEC-87E4-44DE-8A73-24603A9972AB}" srcId="{DA3E86AF-7692-4906-B067-8C91A8FEB7DB}" destId="{76A80533-5810-460C-92FF-D0B35F0C924E}" srcOrd="1" destOrd="0" parTransId="{65ACB1C4-BD16-42C1-A657-7EF2865F1951}" sibTransId="{D788C0F9-E70B-450F-B4D3-AE2343BE348A}"/>
    <dgm:cxn modelId="{2B1AFA58-09C2-42B6-81F9-F01F3A2345EB}" type="presOf" srcId="{DA3E86AF-7692-4906-B067-8C91A8FEB7DB}" destId="{F1B0FAED-0255-4480-B0C5-8C430EE26C40}" srcOrd="1" destOrd="0" presId="urn:microsoft.com/office/officeart/2005/8/layout/process4"/>
    <dgm:cxn modelId="{DBA2D4E7-0CB4-4DF2-AC05-3575598487D7}" type="presOf" srcId="{61929D93-80A1-47AA-A736-4E10A4A1C23A}" destId="{0C09F739-BD9C-41C5-B4D8-F0B9D65459E1}" srcOrd="0" destOrd="0" presId="urn:microsoft.com/office/officeart/2005/8/layout/process4"/>
    <dgm:cxn modelId="{C6B63A6A-38A5-4462-9776-95B2B740D155}" type="presOf" srcId="{63377546-7E56-4069-B6F1-9ED05B88D811}" destId="{B5D06E45-5E71-4086-B872-E87586917069}" srcOrd="1" destOrd="0" presId="urn:microsoft.com/office/officeart/2005/8/layout/process4"/>
    <dgm:cxn modelId="{CAA4AAE0-35DF-45F2-A3B1-B03681B3EE24}" type="presOf" srcId="{76A80533-5810-460C-92FF-D0B35F0C924E}" destId="{81A9032F-A68B-49F5-94C1-FA89C981DBEC}" srcOrd="0" destOrd="0" presId="urn:microsoft.com/office/officeart/2005/8/layout/process4"/>
    <dgm:cxn modelId="{90530F63-D53B-4696-94BA-5C6428860D00}" type="presParOf" srcId="{091E88D7-FE11-4B22-81CB-501C526316E4}" destId="{F8D34095-AB91-4DB9-B52E-1B36B1EAF800}" srcOrd="0" destOrd="0" presId="urn:microsoft.com/office/officeart/2005/8/layout/process4"/>
    <dgm:cxn modelId="{A38EDA68-4C8A-4166-A4EF-9504ED844EF8}" type="presParOf" srcId="{F8D34095-AB91-4DB9-B52E-1B36B1EAF800}" destId="{82D5230B-665A-4E1D-B154-2EFAE80C0909}" srcOrd="0" destOrd="0" presId="urn:microsoft.com/office/officeart/2005/8/layout/process4"/>
    <dgm:cxn modelId="{45F68555-01A8-4AB0-98E4-F1E760FF1F6E}" type="presParOf" srcId="{F8D34095-AB91-4DB9-B52E-1B36B1EAF800}" destId="{B5D06E45-5E71-4086-B872-E87586917069}" srcOrd="1" destOrd="0" presId="urn:microsoft.com/office/officeart/2005/8/layout/process4"/>
    <dgm:cxn modelId="{6387D7B4-8918-4CCB-BA71-84FCFED438BB}" type="presParOf" srcId="{F8D34095-AB91-4DB9-B52E-1B36B1EAF800}" destId="{EBA47424-D173-47CD-8D0F-40F89E2B1366}" srcOrd="2" destOrd="0" presId="urn:microsoft.com/office/officeart/2005/8/layout/process4"/>
    <dgm:cxn modelId="{DD68CF4C-2B79-42BA-8728-7F1AEE105445}" type="presParOf" srcId="{EBA47424-D173-47CD-8D0F-40F89E2B1366}" destId="{1A8321D1-0737-4245-8984-BC28350F0568}" srcOrd="0" destOrd="0" presId="urn:microsoft.com/office/officeart/2005/8/layout/process4"/>
    <dgm:cxn modelId="{0BBD8D98-CEE5-431D-A6B1-6C7362A4BAEC}" type="presParOf" srcId="{EBA47424-D173-47CD-8D0F-40F89E2B1366}" destId="{8664A4F8-9BD5-4D1C-8997-80F756359991}" srcOrd="1" destOrd="0" presId="urn:microsoft.com/office/officeart/2005/8/layout/process4"/>
    <dgm:cxn modelId="{9F0314DD-A92F-4E60-9E8C-8E834F369887}" type="presParOf" srcId="{091E88D7-FE11-4B22-81CB-501C526316E4}" destId="{F07FCE86-4B19-45D7-97EF-E9B75468E34C}" srcOrd="1" destOrd="0" presId="urn:microsoft.com/office/officeart/2005/8/layout/process4"/>
    <dgm:cxn modelId="{C937570B-B19B-43B6-B240-72EB54A36878}" type="presParOf" srcId="{091E88D7-FE11-4B22-81CB-501C526316E4}" destId="{51848A77-5FDB-411C-9899-69E82D67158D}" srcOrd="2" destOrd="0" presId="urn:microsoft.com/office/officeart/2005/8/layout/process4"/>
    <dgm:cxn modelId="{6A5B6769-DB16-45B8-8F02-F71D81C4D8EC}" type="presParOf" srcId="{51848A77-5FDB-411C-9899-69E82D67158D}" destId="{16F43215-963A-4A3E-979B-7EAF792267E8}" srcOrd="0" destOrd="0" presId="urn:microsoft.com/office/officeart/2005/8/layout/process4"/>
    <dgm:cxn modelId="{1D7C3BD3-2A11-434A-98F7-3D033901DC25}" type="presParOf" srcId="{51848A77-5FDB-411C-9899-69E82D67158D}" destId="{F1B0FAED-0255-4480-B0C5-8C430EE26C40}" srcOrd="1" destOrd="0" presId="urn:microsoft.com/office/officeart/2005/8/layout/process4"/>
    <dgm:cxn modelId="{D346DB76-ED36-4403-94D1-E5E7A8B44000}" type="presParOf" srcId="{51848A77-5FDB-411C-9899-69E82D67158D}" destId="{08AF43AB-5397-457C-9EC0-1FD8F214CC0B}" srcOrd="2" destOrd="0" presId="urn:microsoft.com/office/officeart/2005/8/layout/process4"/>
    <dgm:cxn modelId="{643D78A9-427D-4621-B2E8-FE42AA6199E1}" type="presParOf" srcId="{08AF43AB-5397-457C-9EC0-1FD8F214CC0B}" destId="{8C79FE4E-4093-48D6-960A-ECD358A6E9CD}" srcOrd="0" destOrd="0" presId="urn:microsoft.com/office/officeart/2005/8/layout/process4"/>
    <dgm:cxn modelId="{C036F7CF-5E60-490E-B09E-18FF6FA2B709}" type="presParOf" srcId="{08AF43AB-5397-457C-9EC0-1FD8F214CC0B}" destId="{81A9032F-A68B-49F5-94C1-FA89C981DBEC}" srcOrd="1" destOrd="0" presId="urn:microsoft.com/office/officeart/2005/8/layout/process4"/>
    <dgm:cxn modelId="{90DE43D0-46DB-480F-960D-10E46748E8D3}" type="presParOf" srcId="{091E88D7-FE11-4B22-81CB-501C526316E4}" destId="{0F626458-D84E-4B3D-B202-6A0D97C27CF6}" srcOrd="3" destOrd="0" presId="urn:microsoft.com/office/officeart/2005/8/layout/process4"/>
    <dgm:cxn modelId="{BA90F562-1A86-4F6E-B388-C5115685BB44}" type="presParOf" srcId="{091E88D7-FE11-4B22-81CB-501C526316E4}" destId="{5E7C9B64-560F-40A4-809A-66B794AACADB}" srcOrd="4" destOrd="0" presId="urn:microsoft.com/office/officeart/2005/8/layout/process4"/>
    <dgm:cxn modelId="{1A29146F-24B3-40B7-B4D6-C5F1BD9F9043}" type="presParOf" srcId="{5E7C9B64-560F-40A4-809A-66B794AACADB}" destId="{F4B39F60-8C47-4B7C-9A1E-B46CFD98639D}" srcOrd="0" destOrd="0" presId="urn:microsoft.com/office/officeart/2005/8/layout/process4"/>
    <dgm:cxn modelId="{01AAAE9A-87D1-4308-85C0-C66E49893D60}" type="presParOf" srcId="{5E7C9B64-560F-40A4-809A-66B794AACADB}" destId="{215C0569-304C-41B4-A019-884AB2DE0B34}" srcOrd="1" destOrd="0" presId="urn:microsoft.com/office/officeart/2005/8/layout/process4"/>
    <dgm:cxn modelId="{93029272-E872-4B08-BD4A-BACC5955D014}" type="presParOf" srcId="{5E7C9B64-560F-40A4-809A-66B794AACADB}" destId="{0792906B-A683-4353-9B1E-98AB25BF20F1}" srcOrd="2" destOrd="0" presId="urn:microsoft.com/office/officeart/2005/8/layout/process4"/>
    <dgm:cxn modelId="{5031ADA3-4CE8-403B-AAA2-4E22E20AFE2A}" type="presParOf" srcId="{0792906B-A683-4353-9B1E-98AB25BF20F1}" destId="{0C09F739-BD9C-41C5-B4D8-F0B9D65459E1}" srcOrd="0" destOrd="0" presId="urn:microsoft.com/office/officeart/2005/8/layout/process4"/>
    <dgm:cxn modelId="{9ACCAC11-D028-496F-9DF4-72219D710C67}" type="presParOf" srcId="{0792906B-A683-4353-9B1E-98AB25BF20F1}" destId="{44F2FC58-06A8-46EB-8434-3C39E5C82737}"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E4ABE-738E-4F99-A716-5743A4A8204C}">
      <dsp:nvSpPr>
        <dsp:cNvPr id="0" name=""/>
        <dsp:cNvSpPr/>
      </dsp:nvSpPr>
      <dsp:spPr>
        <a:xfrm>
          <a:off x="0" y="4251370"/>
          <a:ext cx="9520237" cy="13953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a:t>3. Genetic algorithm execution </a:t>
          </a:r>
          <a:endParaRPr lang="en-IN" sz="2500" kern="1200" dirty="0"/>
        </a:p>
      </dsp:txBody>
      <dsp:txXfrm>
        <a:off x="0" y="4251370"/>
        <a:ext cx="9520237" cy="753513"/>
      </dsp:txXfrm>
    </dsp:sp>
    <dsp:sp modelId="{636DBD7A-C099-49AA-A5FA-9570700C5D73}">
      <dsp:nvSpPr>
        <dsp:cNvPr id="0" name=""/>
        <dsp:cNvSpPr/>
      </dsp:nvSpPr>
      <dsp:spPr>
        <a:xfrm>
          <a:off x="0" y="4976976"/>
          <a:ext cx="4760118" cy="64188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In this phase we developed various function like gene , crossover, elitism, mutation etc. to properly execute genetic algorithm</a:t>
          </a:r>
          <a:endParaRPr lang="en-IN" sz="1300" kern="1200" dirty="0"/>
        </a:p>
      </dsp:txBody>
      <dsp:txXfrm>
        <a:off x="0" y="4976976"/>
        <a:ext cx="4760118" cy="641881"/>
      </dsp:txXfrm>
    </dsp:sp>
    <dsp:sp modelId="{6CA44A0D-199A-4756-8A52-9ED8677B1936}">
      <dsp:nvSpPr>
        <dsp:cNvPr id="0" name=""/>
        <dsp:cNvSpPr/>
      </dsp:nvSpPr>
      <dsp:spPr>
        <a:xfrm>
          <a:off x="4760118" y="4976976"/>
          <a:ext cx="4760118" cy="64188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IN" sz="1300" kern="1200" dirty="0"/>
            <a:t>Akash sharma , </a:t>
          </a:r>
          <a:r>
            <a:rPr lang="en-US" sz="1300" kern="1200" dirty="0"/>
            <a:t>Vivek </a:t>
          </a:r>
          <a:r>
            <a:rPr lang="en-US" sz="1300" kern="1200" dirty="0" err="1"/>
            <a:t>Madeshiya</a:t>
          </a:r>
          <a:r>
            <a:rPr lang="en-IN" sz="1300" kern="1200" dirty="0"/>
            <a:t> ,</a:t>
          </a:r>
          <a:r>
            <a:rPr lang="en-IN" sz="1300" kern="1200" dirty="0" err="1"/>
            <a:t>Rishu</a:t>
          </a:r>
          <a:endParaRPr lang="en-IN" sz="1300" kern="1200" dirty="0"/>
        </a:p>
      </dsp:txBody>
      <dsp:txXfrm>
        <a:off x="4760118" y="4976976"/>
        <a:ext cx="4760118" cy="641881"/>
      </dsp:txXfrm>
    </dsp:sp>
    <dsp:sp modelId="{EDD31C38-203B-4ADD-B5E5-DAB48593DE65}">
      <dsp:nvSpPr>
        <dsp:cNvPr id="0" name=""/>
        <dsp:cNvSpPr/>
      </dsp:nvSpPr>
      <dsp:spPr>
        <a:xfrm rot="10800000">
          <a:off x="0" y="2126184"/>
          <a:ext cx="9520237" cy="2146117"/>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a:t>2. Distance algorithm execution </a:t>
          </a:r>
          <a:endParaRPr lang="en-IN" sz="2500" kern="1200" dirty="0"/>
        </a:p>
      </dsp:txBody>
      <dsp:txXfrm rot="-10800000">
        <a:off x="0" y="2126184"/>
        <a:ext cx="9520237" cy="753287"/>
      </dsp:txXfrm>
    </dsp:sp>
    <dsp:sp modelId="{CEA1EEC1-A23A-4D2F-826D-BDCECA297FB2}">
      <dsp:nvSpPr>
        <dsp:cNvPr id="0" name=""/>
        <dsp:cNvSpPr/>
      </dsp:nvSpPr>
      <dsp:spPr>
        <a:xfrm>
          <a:off x="0" y="2879471"/>
          <a:ext cx="4760118" cy="64168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Implementation of distance finding algorithm with help of geographical coordinates .</a:t>
          </a:r>
          <a:endParaRPr lang="en-IN" sz="1300" kern="1200" dirty="0"/>
        </a:p>
      </dsp:txBody>
      <dsp:txXfrm>
        <a:off x="0" y="2879471"/>
        <a:ext cx="4760118" cy="641689"/>
      </dsp:txXfrm>
    </dsp:sp>
    <dsp:sp modelId="{6D3FC3CE-9617-4B3E-A3BD-B2965438CDDD}">
      <dsp:nvSpPr>
        <dsp:cNvPr id="0" name=""/>
        <dsp:cNvSpPr/>
      </dsp:nvSpPr>
      <dsp:spPr>
        <a:xfrm>
          <a:off x="4760118" y="2879471"/>
          <a:ext cx="4760118" cy="64168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IN" sz="1300" kern="1200" dirty="0"/>
            <a:t>Rudra </a:t>
          </a:r>
          <a:r>
            <a:rPr lang="en-IN" sz="1300" kern="1200" dirty="0" err="1"/>
            <a:t>patel</a:t>
          </a:r>
          <a:r>
            <a:rPr lang="en-IN" sz="1300" kern="1200" dirty="0"/>
            <a:t> ,</a:t>
          </a:r>
          <a:r>
            <a:rPr lang="en-US" sz="1300" kern="1200" dirty="0"/>
            <a:t> Subhash </a:t>
          </a:r>
          <a:r>
            <a:rPr lang="en-US" sz="1300" kern="1200" dirty="0" err="1"/>
            <a:t>Viswakarma</a:t>
          </a:r>
          <a:r>
            <a:rPr lang="en-US" sz="1300" kern="1200" dirty="0"/>
            <a:t> </a:t>
          </a:r>
          <a:endParaRPr lang="en-IN" sz="1300" kern="1200" dirty="0"/>
        </a:p>
      </dsp:txBody>
      <dsp:txXfrm>
        <a:off x="4760118" y="2879471"/>
        <a:ext cx="4760118" cy="641689"/>
      </dsp:txXfrm>
    </dsp:sp>
    <dsp:sp modelId="{98DBBA2C-BDBF-4AEB-BBB0-41DA4F654AA8}">
      <dsp:nvSpPr>
        <dsp:cNvPr id="0" name=""/>
        <dsp:cNvSpPr/>
      </dsp:nvSpPr>
      <dsp:spPr>
        <a:xfrm rot="10800000">
          <a:off x="0" y="998"/>
          <a:ext cx="9520237" cy="2146117"/>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a:t>1. Problem identification and mathematical modelling </a:t>
          </a:r>
          <a:endParaRPr lang="en-IN" sz="2500" kern="1200" dirty="0"/>
        </a:p>
      </dsp:txBody>
      <dsp:txXfrm rot="-10800000">
        <a:off x="0" y="998"/>
        <a:ext cx="9520237" cy="753287"/>
      </dsp:txXfrm>
    </dsp:sp>
    <dsp:sp modelId="{A11C10FC-FB5E-4946-8128-D5A15125FCFE}">
      <dsp:nvSpPr>
        <dsp:cNvPr id="0" name=""/>
        <dsp:cNvSpPr/>
      </dsp:nvSpPr>
      <dsp:spPr>
        <a:xfrm>
          <a:off x="180" y="754285"/>
          <a:ext cx="6761740" cy="64168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In this step we identify the problem and explore for various solution for our</a:t>
          </a:r>
        </a:p>
        <a:p>
          <a:pPr lvl="0" algn="ctr" defTabSz="577850">
            <a:lnSpc>
              <a:spcPct val="90000"/>
            </a:lnSpc>
            <a:spcBef>
              <a:spcPct val="0"/>
            </a:spcBef>
            <a:spcAft>
              <a:spcPct val="35000"/>
            </a:spcAft>
          </a:pPr>
          <a:r>
            <a:rPr lang="en-US" sz="1300" kern="1200" dirty="0"/>
            <a:t> problem ,identify pros and cons of each approach and selected the suitable approach</a:t>
          </a:r>
          <a:endParaRPr lang="en-IN" sz="1300" kern="1200" dirty="0"/>
        </a:p>
      </dsp:txBody>
      <dsp:txXfrm>
        <a:off x="180" y="754285"/>
        <a:ext cx="6761740" cy="641689"/>
      </dsp:txXfrm>
    </dsp:sp>
    <dsp:sp modelId="{811B0EB6-57AD-43E0-99A8-FBC404F5876D}">
      <dsp:nvSpPr>
        <dsp:cNvPr id="0" name=""/>
        <dsp:cNvSpPr/>
      </dsp:nvSpPr>
      <dsp:spPr>
        <a:xfrm>
          <a:off x="6761921" y="754285"/>
          <a:ext cx="2758134" cy="64168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All group members</a:t>
          </a:r>
          <a:endParaRPr lang="en-IN" sz="1300" kern="1200" dirty="0"/>
        </a:p>
      </dsp:txBody>
      <dsp:txXfrm>
        <a:off x="6761921" y="754285"/>
        <a:ext cx="2758134" cy="641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06E45-5E71-4086-B872-E87586917069}">
      <dsp:nvSpPr>
        <dsp:cNvPr id="0" name=""/>
        <dsp:cNvSpPr/>
      </dsp:nvSpPr>
      <dsp:spPr>
        <a:xfrm>
          <a:off x="0" y="3830944"/>
          <a:ext cx="9520237" cy="125740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a:t>6. Using the developed product, finding optimum solution of some of the real world problem</a:t>
          </a:r>
          <a:endParaRPr lang="en-IN" sz="1700" kern="1200" dirty="0"/>
        </a:p>
      </dsp:txBody>
      <dsp:txXfrm>
        <a:off x="0" y="3830944"/>
        <a:ext cx="9520237" cy="678996"/>
      </dsp:txXfrm>
    </dsp:sp>
    <dsp:sp modelId="{1A8321D1-0737-4245-8984-BC28350F0568}">
      <dsp:nvSpPr>
        <dsp:cNvPr id="0" name=""/>
        <dsp:cNvSpPr/>
      </dsp:nvSpPr>
      <dsp:spPr>
        <a:xfrm>
          <a:off x="0" y="4484792"/>
          <a:ext cx="4760118" cy="57840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r" defTabSz="577850">
            <a:lnSpc>
              <a:spcPct val="90000"/>
            </a:lnSpc>
            <a:spcBef>
              <a:spcPct val="0"/>
            </a:spcBef>
            <a:spcAft>
              <a:spcPct val="35000"/>
            </a:spcAft>
          </a:pPr>
          <a:r>
            <a:rPr lang="en-US" sz="1300" kern="1200" dirty="0"/>
            <a:t>Using the developed product, finding optimum solution of some of the real world problem </a:t>
          </a:r>
          <a:endParaRPr lang="en-IN" sz="1300" kern="1200" dirty="0"/>
        </a:p>
      </dsp:txBody>
      <dsp:txXfrm>
        <a:off x="0" y="4484792"/>
        <a:ext cx="4760118" cy="578404"/>
      </dsp:txXfrm>
    </dsp:sp>
    <dsp:sp modelId="{8664A4F8-9BD5-4D1C-8997-80F756359991}">
      <dsp:nvSpPr>
        <dsp:cNvPr id="0" name=""/>
        <dsp:cNvSpPr/>
      </dsp:nvSpPr>
      <dsp:spPr>
        <a:xfrm>
          <a:off x="4760118" y="4484792"/>
          <a:ext cx="4760118" cy="57840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Subhash </a:t>
          </a:r>
          <a:r>
            <a:rPr lang="en-US" sz="1300" kern="1200" dirty="0" err="1"/>
            <a:t>Viswakarma</a:t>
          </a:r>
          <a:r>
            <a:rPr lang="en-US" sz="1300" kern="1200" dirty="0"/>
            <a:t> </a:t>
          </a:r>
          <a:r>
            <a:rPr lang="en-IN" sz="1300" kern="1200" dirty="0"/>
            <a:t> , </a:t>
          </a:r>
          <a:r>
            <a:rPr lang="en-US" sz="1300" kern="1200" dirty="0"/>
            <a:t>Vivek </a:t>
          </a:r>
          <a:r>
            <a:rPr lang="en-US" sz="1300" kern="1200" dirty="0" err="1"/>
            <a:t>Madeshiya</a:t>
          </a:r>
          <a:endParaRPr lang="en-IN" sz="1300" kern="1200" dirty="0"/>
        </a:p>
      </dsp:txBody>
      <dsp:txXfrm>
        <a:off x="4760118" y="4484792"/>
        <a:ext cx="4760118" cy="578404"/>
      </dsp:txXfrm>
    </dsp:sp>
    <dsp:sp modelId="{F1B0FAED-0255-4480-B0C5-8C430EE26C40}">
      <dsp:nvSpPr>
        <dsp:cNvPr id="0" name=""/>
        <dsp:cNvSpPr/>
      </dsp:nvSpPr>
      <dsp:spPr>
        <a:xfrm rot="10800000">
          <a:off x="0" y="1915921"/>
          <a:ext cx="9520237" cy="193388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a:t>5. Building user friendly interface </a:t>
          </a:r>
          <a:endParaRPr lang="en-IN" sz="1700" kern="1200" dirty="0"/>
        </a:p>
      </dsp:txBody>
      <dsp:txXfrm rot="-10800000">
        <a:off x="0" y="1915921"/>
        <a:ext cx="9520237" cy="678793"/>
      </dsp:txXfrm>
    </dsp:sp>
    <dsp:sp modelId="{8C79FE4E-4093-48D6-960A-ECD358A6E9CD}">
      <dsp:nvSpPr>
        <dsp:cNvPr id="0" name=""/>
        <dsp:cNvSpPr/>
      </dsp:nvSpPr>
      <dsp:spPr>
        <a:xfrm>
          <a:off x="0" y="2594714"/>
          <a:ext cx="4760118" cy="57823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In this phase we develop user friendly interface for our product, a python based pc application and a webpage</a:t>
          </a:r>
          <a:endParaRPr lang="en-IN" sz="1300" kern="1200" dirty="0"/>
        </a:p>
      </dsp:txBody>
      <dsp:txXfrm>
        <a:off x="0" y="2594714"/>
        <a:ext cx="4760118" cy="578231"/>
      </dsp:txXfrm>
    </dsp:sp>
    <dsp:sp modelId="{81A9032F-A68B-49F5-94C1-FA89C981DBEC}">
      <dsp:nvSpPr>
        <dsp:cNvPr id="0" name=""/>
        <dsp:cNvSpPr/>
      </dsp:nvSpPr>
      <dsp:spPr>
        <a:xfrm>
          <a:off x="4760118" y="2594714"/>
          <a:ext cx="4760118" cy="57823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Vivek </a:t>
          </a:r>
          <a:r>
            <a:rPr lang="en-US" sz="1300" kern="1200" dirty="0" err="1"/>
            <a:t>Madeshiya</a:t>
          </a:r>
          <a:r>
            <a:rPr lang="en-IN" sz="1300" kern="1200" dirty="0"/>
            <a:t>, </a:t>
          </a:r>
          <a:r>
            <a:rPr lang="en-IN" sz="1300" kern="1200" dirty="0" err="1"/>
            <a:t>Rishu</a:t>
          </a:r>
          <a:r>
            <a:rPr lang="en-IN" sz="1300" kern="1200" dirty="0"/>
            <a:t> </a:t>
          </a:r>
          <a:r>
            <a:rPr lang="en-IN" sz="1300" kern="1200" dirty="0" err="1"/>
            <a:t>patel</a:t>
          </a:r>
          <a:endParaRPr lang="en-IN" sz="1300" kern="1200" dirty="0"/>
        </a:p>
      </dsp:txBody>
      <dsp:txXfrm>
        <a:off x="4760118" y="2594714"/>
        <a:ext cx="4760118" cy="578231"/>
      </dsp:txXfrm>
    </dsp:sp>
    <dsp:sp modelId="{215C0569-304C-41B4-A019-884AB2DE0B34}">
      <dsp:nvSpPr>
        <dsp:cNvPr id="0" name=""/>
        <dsp:cNvSpPr/>
      </dsp:nvSpPr>
      <dsp:spPr>
        <a:xfrm rot="10800000">
          <a:off x="0" y="899"/>
          <a:ext cx="9520237" cy="193388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a:t>4. Analysis and optimization of genetic algorithm for desire purpose</a:t>
          </a:r>
          <a:endParaRPr lang="en-IN" sz="1700" kern="1200" dirty="0"/>
        </a:p>
      </dsp:txBody>
      <dsp:txXfrm rot="-10800000">
        <a:off x="0" y="899"/>
        <a:ext cx="9520237" cy="678793"/>
      </dsp:txXfrm>
    </dsp:sp>
    <dsp:sp modelId="{0C09F739-BD9C-41C5-B4D8-F0B9D65459E1}">
      <dsp:nvSpPr>
        <dsp:cNvPr id="0" name=""/>
        <dsp:cNvSpPr/>
      </dsp:nvSpPr>
      <dsp:spPr>
        <a:xfrm>
          <a:off x="0" y="679692"/>
          <a:ext cx="4760118" cy="57823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a:t>In this phase we analyze the algorithm developed by us to find out what configuration will be most suitable for purpose</a:t>
          </a:r>
          <a:endParaRPr lang="en-IN" sz="1300" kern="1200" dirty="0"/>
        </a:p>
      </dsp:txBody>
      <dsp:txXfrm>
        <a:off x="0" y="679692"/>
        <a:ext cx="4760118" cy="578231"/>
      </dsp:txXfrm>
    </dsp:sp>
    <dsp:sp modelId="{44F2FC58-06A8-46EB-8434-3C39E5C82737}">
      <dsp:nvSpPr>
        <dsp:cNvPr id="0" name=""/>
        <dsp:cNvSpPr/>
      </dsp:nvSpPr>
      <dsp:spPr>
        <a:xfrm>
          <a:off x="4760118" y="679692"/>
          <a:ext cx="4760118" cy="57823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IN" sz="1300" kern="1200" dirty="0"/>
            <a:t>Rudra </a:t>
          </a:r>
          <a:r>
            <a:rPr lang="en-IN" sz="1300" kern="1200" dirty="0" err="1"/>
            <a:t>patel</a:t>
          </a:r>
          <a:r>
            <a:rPr lang="en-IN" sz="1300" kern="1200" dirty="0"/>
            <a:t> ,</a:t>
          </a:r>
          <a:r>
            <a:rPr lang="en-US" sz="1300" kern="1200" dirty="0"/>
            <a:t> Akash sharma</a:t>
          </a:r>
          <a:endParaRPr lang="en-IN" sz="1300" kern="1200" dirty="0"/>
        </a:p>
      </dsp:txBody>
      <dsp:txXfrm>
        <a:off x="4760118" y="679692"/>
        <a:ext cx="4760118" cy="5782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3BF71-38B7-8642-BFCE-EDAE9BD0CBAF}" type="datetimeFigureOut">
              <a:rPr lang="en-US" dirty="0"/>
              <a:t>6/18/2022</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025CB-9D18-264E-A945-2D020344C9DA}" type="datetimeFigureOut">
              <a:rPr lang="en-US" dirty="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EFB6C-7E96-8F41-8872-189CA1C59F84}" type="datetimeFigureOut">
              <a:rPr lang="en-US" dirty="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981CDE-9BE7-C544-8ACB-7077DFC4270F}" type="datetimeFigureOut">
              <a:rPr lang="en-US" dirty="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5BA285-9698-1B45-8319-D90A8C63F150}" type="datetimeFigureOut">
              <a:rPr lang="en-US" dirty="0"/>
              <a:t>6/18/2022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6CD42-43FF-B740-998F-DCC3802C4CE3}" type="datetimeFigureOut">
              <a:rPr lang="en-US" dirty="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A0FFBD-2EE4-8547-BBAE-A1AC91C8D77E}" type="datetimeFigureOut">
              <a:rPr lang="en-US" dirty="0"/>
              <a:t>6/18/2022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5A2352-D7AC-F242-9256-A4477BCBF354}" type="datetimeFigureOut">
              <a:rPr lang="en-US" dirty="0"/>
              <a:t>6/18/2022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FC6A-9AE6-404D-9FDD-168B477B9C90}" type="datetimeFigureOut">
              <a:rPr lang="en-US" dirty="0"/>
              <a:t>6/18/2022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CFCDFD-B4CF-A241-8D71-E814B10BEAF4}" type="datetimeFigureOut">
              <a:rPr lang="en-US" dirty="0"/>
              <a:t>6/18/2022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26A7B589-FD4B-7E46-869A-CBADC5FC564E}" type="datetimeFigureOut">
              <a:rPr lang="en-US" dirty="0"/>
              <a:t>6/18/2022</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CD8A92E-5FF9-8143-81B3-CCB531513398}" type="datetimeFigureOut">
              <a:rPr lang="en-US" dirty="0"/>
              <a:t>6/18/2022</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heprojectspot.com/tutorial-post/applying-a-genetic-algorithm-to-the-travelling-salesman-problem/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6123" y="166256"/>
            <a:ext cx="8561747" cy="3228108"/>
          </a:xfrm>
        </p:spPr>
        <p:txBody>
          <a:bodyPr>
            <a:normAutofit fontScale="90000"/>
          </a:bodyPr>
          <a:lstStyle/>
          <a:p>
            <a:pPr algn="ctr"/>
            <a:r>
              <a:rPr lang="en-US" sz="2800" dirty="0"/>
              <a:t>PROJECT PRESENTATION ON</a:t>
            </a:r>
            <a:br>
              <a:rPr lang="en-US" sz="2800" dirty="0"/>
            </a:br>
            <a:r>
              <a:rPr lang="en-US" sz="2800" dirty="0"/>
              <a:t/>
            </a:r>
            <a:br>
              <a:rPr lang="en-US" sz="2800" dirty="0"/>
            </a:br>
            <a:r>
              <a:rPr lang="en-US" sz="4400" dirty="0"/>
              <a:t>OPTIMIZATION OF PATH TRAVELLED BY USING META HUERESTIC METHOD(GENETIC ALGORITHM)</a:t>
            </a:r>
            <a:endParaRPr lang="en-IN" sz="4400" dirty="0"/>
          </a:p>
        </p:txBody>
      </p:sp>
      <p:pic>
        <p:nvPicPr>
          <p:cNvPr id="4" name="Picture 3"/>
          <p:cNvPicPr>
            <a:picLocks noChangeAspect="1"/>
          </p:cNvPicPr>
          <p:nvPr/>
        </p:nvPicPr>
        <p:blipFill>
          <a:blip r:embed="rId2"/>
          <a:stretch>
            <a:fillRect/>
          </a:stretch>
        </p:blipFill>
        <p:spPr>
          <a:xfrm>
            <a:off x="5082863" y="3394364"/>
            <a:ext cx="2109399" cy="2109399"/>
          </a:xfrm>
          <a:prstGeom prst="rect">
            <a:avLst/>
          </a:prstGeom>
        </p:spPr>
      </p:pic>
      <p:sp>
        <p:nvSpPr>
          <p:cNvPr id="5" name="TextBox 4">
            <a:extLst>
              <a:ext uri="{FF2B5EF4-FFF2-40B4-BE49-F238E27FC236}">
                <a16:creationId xmlns:a16="http://schemas.microsoft.com/office/drawing/2014/main" id="{309C544A-6A1C-4825-880B-B260ECB39C7A}"/>
              </a:ext>
            </a:extLst>
          </p:cNvPr>
          <p:cNvSpPr txBox="1"/>
          <p:nvPr/>
        </p:nvSpPr>
        <p:spPr>
          <a:xfrm>
            <a:off x="497150" y="4696288"/>
            <a:ext cx="4116414" cy="1200329"/>
          </a:xfrm>
          <a:prstGeom prst="rect">
            <a:avLst/>
          </a:prstGeom>
          <a:noFill/>
        </p:spPr>
        <p:txBody>
          <a:bodyPr wrap="square" rtlCol="0">
            <a:spAutoFit/>
          </a:bodyPr>
          <a:lstStyle/>
          <a:p>
            <a:r>
              <a:rPr lang="en-US" b="1" dirty="0"/>
              <a:t>UNDER GUIDANCE OF:</a:t>
            </a:r>
          </a:p>
          <a:p>
            <a:endParaRPr lang="en-US" dirty="0"/>
          </a:p>
          <a:p>
            <a:r>
              <a:rPr lang="en-US" dirty="0"/>
              <a:t>Guide: Mr. Arun  </a:t>
            </a:r>
            <a:r>
              <a:rPr lang="en-US" dirty="0" err="1"/>
              <a:t>Mital</a:t>
            </a:r>
            <a:r>
              <a:rPr lang="en-US" dirty="0"/>
              <a:t>	</a:t>
            </a:r>
          </a:p>
          <a:p>
            <a:r>
              <a:rPr lang="en-IN" dirty="0"/>
              <a:t>Co- Guide: Mr. </a:t>
            </a:r>
            <a:r>
              <a:rPr lang="en-IN" dirty="0" err="1"/>
              <a:t>Vipul</a:t>
            </a:r>
            <a:r>
              <a:rPr lang="en-IN" dirty="0"/>
              <a:t> Kumar Pathak</a:t>
            </a:r>
            <a:endParaRPr lang="en-US" dirty="0"/>
          </a:p>
        </p:txBody>
      </p:sp>
      <p:sp>
        <p:nvSpPr>
          <p:cNvPr id="6" name="TextBox 5">
            <a:extLst>
              <a:ext uri="{FF2B5EF4-FFF2-40B4-BE49-F238E27FC236}">
                <a16:creationId xmlns:a16="http://schemas.microsoft.com/office/drawing/2014/main" id="{8833E869-F381-409D-A852-0C10412CF521}"/>
              </a:ext>
            </a:extLst>
          </p:cNvPr>
          <p:cNvSpPr txBox="1"/>
          <p:nvPr/>
        </p:nvSpPr>
        <p:spPr>
          <a:xfrm>
            <a:off x="8303581" y="4137532"/>
            <a:ext cx="3888419" cy="2031325"/>
          </a:xfrm>
          <a:prstGeom prst="rect">
            <a:avLst/>
          </a:prstGeom>
          <a:noFill/>
        </p:spPr>
        <p:txBody>
          <a:bodyPr wrap="square" rtlCol="0">
            <a:spAutoFit/>
          </a:bodyPr>
          <a:lstStyle/>
          <a:p>
            <a:r>
              <a:rPr lang="en-US" b="1" dirty="0"/>
              <a:t>PRESENTED BY:</a:t>
            </a:r>
          </a:p>
          <a:p>
            <a:endParaRPr lang="en-US" dirty="0"/>
          </a:p>
          <a:p>
            <a:r>
              <a:rPr lang="en-US" dirty="0"/>
              <a:t>Akash sharma(1805240005)</a:t>
            </a:r>
          </a:p>
          <a:p>
            <a:r>
              <a:rPr lang="en-US" dirty="0"/>
              <a:t>Vivek </a:t>
            </a:r>
            <a:r>
              <a:rPr lang="en-US" dirty="0" err="1"/>
              <a:t>Madeshiya</a:t>
            </a:r>
            <a:r>
              <a:rPr lang="en-US" dirty="0"/>
              <a:t>(1805240064)</a:t>
            </a:r>
          </a:p>
          <a:p>
            <a:r>
              <a:rPr lang="en-US" dirty="0" err="1"/>
              <a:t>Rudra</a:t>
            </a:r>
            <a:r>
              <a:rPr lang="en-US" dirty="0"/>
              <a:t> Patel (1805240035)</a:t>
            </a:r>
          </a:p>
          <a:p>
            <a:r>
              <a:rPr lang="en-US" dirty="0" err="1"/>
              <a:t>Rishu</a:t>
            </a:r>
            <a:r>
              <a:rPr lang="en-US" dirty="0"/>
              <a:t> Patel (1805240034)</a:t>
            </a:r>
          </a:p>
          <a:p>
            <a:r>
              <a:rPr lang="en-US" dirty="0" err="1"/>
              <a:t>Subhash</a:t>
            </a:r>
            <a:r>
              <a:rPr lang="en-US" dirty="0"/>
              <a:t> </a:t>
            </a:r>
            <a:r>
              <a:rPr lang="en-US" dirty="0" err="1"/>
              <a:t>Viswakarma</a:t>
            </a:r>
            <a:r>
              <a:rPr lang="en-US" dirty="0"/>
              <a:t> (1805240052) </a:t>
            </a:r>
            <a:endParaRPr lang="en-IN" dirty="0"/>
          </a:p>
        </p:txBody>
      </p:sp>
    </p:spTree>
    <p:extLst>
      <p:ext uri="{BB962C8B-B14F-4D97-AF65-F5344CB8AC3E}">
        <p14:creationId xmlns:p14="http://schemas.microsoft.com/office/powerpoint/2010/main" val="2107681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FA44-9CA2-E233-5888-5C020C10AC94}"/>
              </a:ext>
            </a:extLst>
          </p:cNvPr>
          <p:cNvSpPr>
            <a:spLocks noGrp="1"/>
          </p:cNvSpPr>
          <p:nvPr>
            <p:ph type="title"/>
          </p:nvPr>
        </p:nvSpPr>
        <p:spPr/>
        <p:txBody>
          <a:bodyPr/>
          <a:lstStyle/>
          <a:p>
            <a:r>
              <a:rPr lang="en-US" dirty="0"/>
              <a:t>Comparison in various heuristic methods while solving TSP</a:t>
            </a:r>
            <a:endParaRPr lang="en-IN" dirty="0"/>
          </a:p>
        </p:txBody>
      </p:sp>
      <p:sp>
        <p:nvSpPr>
          <p:cNvPr id="3" name="Content Placeholder 2">
            <a:extLst>
              <a:ext uri="{FF2B5EF4-FFF2-40B4-BE49-F238E27FC236}">
                <a16:creationId xmlns:a16="http://schemas.microsoft.com/office/drawing/2014/main" id="{B87F7927-7A9D-A975-E348-32764859212F}"/>
              </a:ext>
            </a:extLst>
          </p:cNvPr>
          <p:cNvSpPr>
            <a:spLocks noGrp="1"/>
          </p:cNvSpPr>
          <p:nvPr>
            <p:ph idx="1"/>
          </p:nvPr>
        </p:nvSpPr>
        <p:spPr>
          <a:xfrm>
            <a:off x="1534696" y="1996611"/>
            <a:ext cx="9520158" cy="3450613"/>
          </a:xfrm>
        </p:spPr>
        <p:txBody>
          <a:bodyPr/>
          <a:lstStyle/>
          <a:p>
            <a:endParaRPr lang="en-IN" dirty="0"/>
          </a:p>
          <a:p>
            <a:endParaRPr lang="en-IN" dirty="0"/>
          </a:p>
          <a:p>
            <a:endParaRPr lang="en-IN" dirty="0"/>
          </a:p>
          <a:p>
            <a:endParaRPr lang="en-IN" dirty="0"/>
          </a:p>
          <a:p>
            <a:r>
              <a:rPr lang="en-IN" dirty="0"/>
              <a:t>Since in all of the heuristic method genetic algorithm gives the shortest path we choose genetic algorithm in our project.</a:t>
            </a:r>
          </a:p>
        </p:txBody>
      </p:sp>
      <p:pic>
        <p:nvPicPr>
          <p:cNvPr id="5" name="Content Placeholder 5">
            <a:extLst>
              <a:ext uri="{FF2B5EF4-FFF2-40B4-BE49-F238E27FC236}">
                <a16:creationId xmlns:a16="http://schemas.microsoft.com/office/drawing/2014/main" id="{9B51876C-5CC7-9291-39B2-6C47444B5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956" y="2015732"/>
            <a:ext cx="5803327" cy="1591098"/>
          </a:xfrm>
          <a:prstGeom prst="rect">
            <a:avLst/>
          </a:prstGeom>
        </p:spPr>
      </p:pic>
      <p:sp>
        <p:nvSpPr>
          <p:cNvPr id="6" name="TextBox 5">
            <a:extLst>
              <a:ext uri="{FF2B5EF4-FFF2-40B4-BE49-F238E27FC236}">
                <a16:creationId xmlns:a16="http://schemas.microsoft.com/office/drawing/2014/main" id="{F3559A17-357C-1870-F5CE-665651E3977F}"/>
              </a:ext>
            </a:extLst>
          </p:cNvPr>
          <p:cNvSpPr txBox="1"/>
          <p:nvPr/>
        </p:nvSpPr>
        <p:spPr>
          <a:xfrm>
            <a:off x="89647" y="6136634"/>
            <a:ext cx="12102353" cy="646331"/>
          </a:xfrm>
          <a:prstGeom prst="rect">
            <a:avLst/>
          </a:prstGeom>
          <a:noFill/>
        </p:spPr>
        <p:txBody>
          <a:bodyPr wrap="square" rtlCol="0">
            <a:spAutoFit/>
          </a:bodyPr>
          <a:lstStyle/>
          <a:p>
            <a:r>
              <a:rPr lang="en-US" dirty="0"/>
              <a:t>the Comparison of Approximate Approaches  to Solving the Travelling Salesman Problem -Anoop </a:t>
            </a:r>
            <a:r>
              <a:rPr lang="en-US" dirty="0" err="1"/>
              <a:t>Sathyan</a:t>
            </a:r>
            <a:r>
              <a:rPr lang="en-US" dirty="0"/>
              <a:t>, Nathan Boone and Kelly Cohen</a:t>
            </a:r>
            <a:endParaRPr lang="en-IN" dirty="0"/>
          </a:p>
        </p:txBody>
      </p:sp>
    </p:spTree>
    <p:extLst>
      <p:ext uri="{BB962C8B-B14F-4D97-AF65-F5344CB8AC3E}">
        <p14:creationId xmlns:p14="http://schemas.microsoft.com/office/powerpoint/2010/main" val="18007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A8E0-04B5-FD09-F4ED-58CD9030248B}"/>
              </a:ext>
            </a:extLst>
          </p:cNvPr>
          <p:cNvSpPr>
            <a:spLocks noGrp="1"/>
          </p:cNvSpPr>
          <p:nvPr>
            <p:ph type="title"/>
          </p:nvPr>
        </p:nvSpPr>
        <p:spPr>
          <a:xfrm>
            <a:off x="1534696" y="804519"/>
            <a:ext cx="9520158" cy="692587"/>
          </a:xfrm>
        </p:spPr>
        <p:txBody>
          <a:bodyPr/>
          <a:lstStyle/>
          <a:p>
            <a:r>
              <a:rPr lang="en-US" b="1" u="sng" dirty="0"/>
              <a:t>ASSUMPTION INVOLVED WITH SOLUTION </a:t>
            </a:r>
            <a:endParaRPr lang="en-IN" b="1" u="sng" dirty="0"/>
          </a:p>
        </p:txBody>
      </p:sp>
      <p:sp>
        <p:nvSpPr>
          <p:cNvPr id="3" name="Content Placeholder 2">
            <a:extLst>
              <a:ext uri="{FF2B5EF4-FFF2-40B4-BE49-F238E27FC236}">
                <a16:creationId xmlns:a16="http://schemas.microsoft.com/office/drawing/2014/main" id="{E404C713-2590-ECF5-956D-B4B46C46B541}"/>
              </a:ext>
            </a:extLst>
          </p:cNvPr>
          <p:cNvSpPr>
            <a:spLocks noGrp="1"/>
          </p:cNvSpPr>
          <p:nvPr>
            <p:ph idx="1"/>
          </p:nvPr>
        </p:nvSpPr>
        <p:spPr>
          <a:xfrm>
            <a:off x="1534696" y="2008093"/>
            <a:ext cx="9520158" cy="3299013"/>
          </a:xfrm>
        </p:spPr>
        <p:txBody>
          <a:bodyPr/>
          <a:lstStyle/>
          <a:p>
            <a:pPr marL="457200" indent="-457200">
              <a:buFont typeface="+mj-lt"/>
              <a:buAutoNum type="arabicPeriod"/>
            </a:pPr>
            <a:r>
              <a:rPr lang="en-US" dirty="0"/>
              <a:t>It is assumed that aerial distance between two places is directly proportion to distance between them on ground .</a:t>
            </a:r>
          </a:p>
          <a:p>
            <a:pPr marL="457200" indent="-457200">
              <a:buFont typeface="+mj-lt"/>
              <a:buAutoNum type="arabicPeriod"/>
            </a:pPr>
            <a:r>
              <a:rPr lang="en-US" dirty="0"/>
              <a:t>It is assumed that all the locations are </a:t>
            </a:r>
            <a:r>
              <a:rPr lang="en-US" b="1" dirty="0"/>
              <a:t>well connected </a:t>
            </a:r>
            <a:r>
              <a:rPr lang="en-US" dirty="0"/>
              <a:t>i.e. there is no isolated place on over map.</a:t>
            </a:r>
          </a:p>
          <a:p>
            <a:pPr marL="457200" indent="-457200">
              <a:buFont typeface="+mj-lt"/>
              <a:buAutoNum type="arabicPeriod"/>
            </a:pPr>
            <a:r>
              <a:rPr lang="en-US" dirty="0"/>
              <a:t>It is assumed that </a:t>
            </a:r>
            <a:r>
              <a:rPr lang="en-US" b="1" dirty="0"/>
              <a:t>traffic ,road conditions </a:t>
            </a:r>
            <a:r>
              <a:rPr lang="en-US" dirty="0"/>
              <a:t>are same on every path.</a:t>
            </a:r>
          </a:p>
          <a:p>
            <a:pPr marL="457200" indent="-457200">
              <a:buFont typeface="+mj-lt"/>
              <a:buAutoNum type="arabicPeriod"/>
            </a:pPr>
            <a:r>
              <a:rPr lang="en-US" dirty="0"/>
              <a:t>It is assumed that </a:t>
            </a:r>
            <a:r>
              <a:rPr lang="en-US" b="1" dirty="0"/>
              <a:t>cost and time </a:t>
            </a:r>
            <a:r>
              <a:rPr lang="en-US" dirty="0"/>
              <a:t>to travel between two locations is proportional to distance between those .</a:t>
            </a:r>
          </a:p>
          <a:p>
            <a:pPr marL="457200" indent="-457200">
              <a:buFont typeface="+mj-lt"/>
              <a:buAutoNum type="arabicPeriod"/>
            </a:pPr>
            <a:endParaRPr lang="en-IN" dirty="0"/>
          </a:p>
        </p:txBody>
      </p:sp>
    </p:spTree>
    <p:extLst>
      <p:ext uri="{BB962C8B-B14F-4D97-AF65-F5344CB8AC3E}">
        <p14:creationId xmlns:p14="http://schemas.microsoft.com/office/powerpoint/2010/main" val="264262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623F-0805-4C08-10E6-08AB73C71931}"/>
              </a:ext>
            </a:extLst>
          </p:cNvPr>
          <p:cNvSpPr>
            <a:spLocks noGrp="1"/>
          </p:cNvSpPr>
          <p:nvPr>
            <p:ph type="title"/>
          </p:nvPr>
        </p:nvSpPr>
        <p:spPr/>
        <p:txBody>
          <a:bodyPr/>
          <a:lstStyle/>
          <a:p>
            <a:r>
              <a:rPr lang="en-US" u="sng" dirty="0"/>
              <a:t>2. Distance algorithm execution </a:t>
            </a:r>
            <a:endParaRPr lang="en-IN" u="sng" dirty="0"/>
          </a:p>
        </p:txBody>
      </p:sp>
      <p:sp>
        <p:nvSpPr>
          <p:cNvPr id="3" name="Content Placeholder 2">
            <a:extLst>
              <a:ext uri="{FF2B5EF4-FFF2-40B4-BE49-F238E27FC236}">
                <a16:creationId xmlns:a16="http://schemas.microsoft.com/office/drawing/2014/main" id="{5191D5FD-334B-81B9-9655-487306775D6C}"/>
              </a:ext>
            </a:extLst>
          </p:cNvPr>
          <p:cNvSpPr>
            <a:spLocks noGrp="1"/>
          </p:cNvSpPr>
          <p:nvPr>
            <p:ph idx="1"/>
          </p:nvPr>
        </p:nvSpPr>
        <p:spPr>
          <a:xfrm>
            <a:off x="1534696" y="2015732"/>
            <a:ext cx="9520158" cy="4770550"/>
          </a:xfrm>
        </p:spPr>
        <p:txBody>
          <a:bodyPr>
            <a:normAutofit fontScale="92500" lnSpcReduction="20000"/>
          </a:bodyPr>
          <a:lstStyle/>
          <a:p>
            <a:r>
              <a:rPr lang="en-IN" dirty="0"/>
              <a:t>In this step we executed a program to find distance between two place on earth by using their geographical co-ordinates </a:t>
            </a:r>
          </a:p>
          <a:p>
            <a:r>
              <a:rPr lang="en-IN" dirty="0"/>
              <a:t>For this purpose we use Haversine method.</a:t>
            </a:r>
          </a:p>
          <a:p>
            <a:r>
              <a:rPr lang="en-US" b="0" i="0" dirty="0">
                <a:solidFill>
                  <a:srgbClr val="273239"/>
                </a:solidFill>
                <a:effectLst/>
                <a:latin typeface="urw-din"/>
              </a:rPr>
              <a:t>The </a:t>
            </a:r>
            <a:r>
              <a:rPr lang="en-US" b="1" i="0" dirty="0">
                <a:solidFill>
                  <a:srgbClr val="273239"/>
                </a:solidFill>
                <a:effectLst/>
                <a:latin typeface="urw-din"/>
              </a:rPr>
              <a:t>Haversine</a:t>
            </a:r>
            <a:r>
              <a:rPr lang="en-US" b="0" i="0" dirty="0">
                <a:solidFill>
                  <a:srgbClr val="273239"/>
                </a:solidFill>
                <a:effectLst/>
                <a:latin typeface="urw-din"/>
              </a:rPr>
              <a:t> formula calculates the shortest distance between two points on a sphere using their latitudes and longitudes measured along the surface. It is important for use in navigation. The haversine can be expressed in trigonometric function as: </a:t>
            </a:r>
            <a:endParaRPr lang="en-IN" b="0" i="0" dirty="0">
              <a:solidFill>
                <a:srgbClr val="273239"/>
              </a:solidFill>
              <a:effectLst/>
              <a:latin typeface="urw-din"/>
            </a:endParaRPr>
          </a:p>
          <a:p>
            <a:endParaRPr lang="en-IN" dirty="0"/>
          </a:p>
          <a:p>
            <a:endParaRPr lang="en-IN" dirty="0"/>
          </a:p>
          <a:p>
            <a:endParaRPr lang="en-IN" dirty="0"/>
          </a:p>
          <a:p>
            <a:r>
              <a:rPr lang="en-US" dirty="0"/>
              <a:t>where r is the radius of the earth(6371 km), d is the distance between two points,       is the latitude of the two points, and          is the longitude of the two points respectively.</a:t>
            </a:r>
            <a:endParaRPr lang="en-IN" dirty="0"/>
          </a:p>
        </p:txBody>
      </p:sp>
      <p:pic>
        <p:nvPicPr>
          <p:cNvPr id="4" name="Picture 3">
            <a:extLst>
              <a:ext uri="{FF2B5EF4-FFF2-40B4-BE49-F238E27FC236}">
                <a16:creationId xmlns:a16="http://schemas.microsoft.com/office/drawing/2014/main" id="{79E7A89E-7582-2408-2496-9CFE53842AE5}"/>
              </a:ext>
            </a:extLst>
          </p:cNvPr>
          <p:cNvPicPr>
            <a:picLocks noChangeAspect="1"/>
          </p:cNvPicPr>
          <p:nvPr/>
        </p:nvPicPr>
        <p:blipFill>
          <a:blip r:embed="rId2"/>
          <a:stretch>
            <a:fillRect/>
          </a:stretch>
        </p:blipFill>
        <p:spPr>
          <a:xfrm>
            <a:off x="4332193" y="4685740"/>
            <a:ext cx="2920254" cy="473262"/>
          </a:xfrm>
          <a:prstGeom prst="rect">
            <a:avLst/>
          </a:prstGeom>
        </p:spPr>
      </p:pic>
      <p:pic>
        <p:nvPicPr>
          <p:cNvPr id="5" name="Picture 4">
            <a:extLst>
              <a:ext uri="{FF2B5EF4-FFF2-40B4-BE49-F238E27FC236}">
                <a16:creationId xmlns:a16="http://schemas.microsoft.com/office/drawing/2014/main" id="{97DC68E8-0488-E714-DDB4-C4967F97EF61}"/>
              </a:ext>
            </a:extLst>
          </p:cNvPr>
          <p:cNvPicPr>
            <a:picLocks noChangeAspect="1"/>
          </p:cNvPicPr>
          <p:nvPr/>
        </p:nvPicPr>
        <p:blipFill>
          <a:blip r:embed="rId3"/>
          <a:stretch>
            <a:fillRect/>
          </a:stretch>
        </p:blipFill>
        <p:spPr>
          <a:xfrm>
            <a:off x="3514166" y="5228320"/>
            <a:ext cx="4679576" cy="400003"/>
          </a:xfrm>
          <a:prstGeom prst="rect">
            <a:avLst/>
          </a:prstGeom>
        </p:spPr>
      </p:pic>
      <p:pic>
        <p:nvPicPr>
          <p:cNvPr id="11" name="Picture 10">
            <a:extLst>
              <a:ext uri="{FF2B5EF4-FFF2-40B4-BE49-F238E27FC236}">
                <a16:creationId xmlns:a16="http://schemas.microsoft.com/office/drawing/2014/main" id="{59D94672-747B-3C41-75A4-E9C07A9ADD00}"/>
              </a:ext>
            </a:extLst>
          </p:cNvPr>
          <p:cNvPicPr>
            <a:picLocks noChangeAspect="1"/>
          </p:cNvPicPr>
          <p:nvPr/>
        </p:nvPicPr>
        <p:blipFill>
          <a:blip r:embed="rId4"/>
          <a:stretch>
            <a:fillRect/>
          </a:stretch>
        </p:blipFill>
        <p:spPr>
          <a:xfrm>
            <a:off x="10464219" y="5742357"/>
            <a:ext cx="590635" cy="213285"/>
          </a:xfrm>
          <a:prstGeom prst="rect">
            <a:avLst/>
          </a:prstGeom>
        </p:spPr>
      </p:pic>
      <p:sp>
        <p:nvSpPr>
          <p:cNvPr id="12" name="AutoShape 7" descr="\lambda_1, \lambda_2  ">
            <a:extLst>
              <a:ext uri="{FF2B5EF4-FFF2-40B4-BE49-F238E27FC236}">
                <a16:creationId xmlns:a16="http://schemas.microsoft.com/office/drawing/2014/main" id="{F0902935-F4E5-6EDA-C491-66CCA703F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C3DBF7BD-C9EA-0C09-B49D-244475426B81}"/>
              </a:ext>
            </a:extLst>
          </p:cNvPr>
          <p:cNvPicPr>
            <a:picLocks noChangeAspect="1"/>
          </p:cNvPicPr>
          <p:nvPr/>
        </p:nvPicPr>
        <p:blipFill>
          <a:blip r:embed="rId5"/>
          <a:stretch>
            <a:fillRect/>
          </a:stretch>
        </p:blipFill>
        <p:spPr>
          <a:xfrm>
            <a:off x="5716443" y="6046898"/>
            <a:ext cx="531957" cy="197584"/>
          </a:xfrm>
          <a:prstGeom prst="rect">
            <a:avLst/>
          </a:prstGeom>
        </p:spPr>
      </p:pic>
    </p:spTree>
    <p:extLst>
      <p:ext uri="{BB962C8B-B14F-4D97-AF65-F5344CB8AC3E}">
        <p14:creationId xmlns:p14="http://schemas.microsoft.com/office/powerpoint/2010/main" val="34838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018DAA-C60F-A18B-A5F2-63EEAFBC67CA}"/>
              </a:ext>
            </a:extLst>
          </p:cNvPr>
          <p:cNvPicPr>
            <a:picLocks noChangeAspect="1"/>
          </p:cNvPicPr>
          <p:nvPr/>
        </p:nvPicPr>
        <p:blipFill>
          <a:blip r:embed="rId2"/>
          <a:stretch>
            <a:fillRect/>
          </a:stretch>
        </p:blipFill>
        <p:spPr>
          <a:xfrm>
            <a:off x="2949389" y="1613647"/>
            <a:ext cx="6082544" cy="663388"/>
          </a:xfrm>
          <a:prstGeom prst="rect">
            <a:avLst/>
          </a:prstGeom>
        </p:spPr>
      </p:pic>
      <p:sp>
        <p:nvSpPr>
          <p:cNvPr id="7" name="Title 1">
            <a:extLst>
              <a:ext uri="{FF2B5EF4-FFF2-40B4-BE49-F238E27FC236}">
                <a16:creationId xmlns:a16="http://schemas.microsoft.com/office/drawing/2014/main" id="{E4CD8BF5-04CC-D8CC-ABDC-2E8DE153928E}"/>
              </a:ext>
            </a:extLst>
          </p:cNvPr>
          <p:cNvSpPr>
            <a:spLocks noGrp="1"/>
          </p:cNvSpPr>
          <p:nvPr>
            <p:ph idx="1"/>
          </p:nvPr>
        </p:nvSpPr>
        <p:spPr>
          <a:xfrm>
            <a:off x="1562007" y="627063"/>
            <a:ext cx="9520237" cy="4838700"/>
          </a:xfrm>
        </p:spPr>
        <p:txBody>
          <a:bodyPr/>
          <a:lstStyle/>
          <a:p>
            <a:r>
              <a:rPr lang="en-US" b="0" i="0" dirty="0">
                <a:solidFill>
                  <a:srgbClr val="273239"/>
                </a:solidFill>
                <a:effectLst/>
                <a:latin typeface="urw-din"/>
              </a:rPr>
              <a:t>Solving d by applying the inverse haversine or by using the inverse sine function, we get</a:t>
            </a:r>
          </a:p>
          <a:p>
            <a:endParaRPr lang="en-US" dirty="0">
              <a:solidFill>
                <a:srgbClr val="273239"/>
              </a:solidFill>
              <a:latin typeface="urw-din"/>
            </a:endParaRPr>
          </a:p>
          <a:p>
            <a:endParaRPr lang="en-US" dirty="0">
              <a:solidFill>
                <a:srgbClr val="273239"/>
              </a:solidFill>
              <a:latin typeface="urw-din"/>
            </a:endParaRPr>
          </a:p>
          <a:p>
            <a:endParaRPr lang="en-US" dirty="0">
              <a:solidFill>
                <a:srgbClr val="273239"/>
              </a:solidFill>
              <a:latin typeface="urw-din"/>
            </a:endParaRPr>
          </a:p>
          <a:p>
            <a:r>
              <a:rPr lang="en-US" dirty="0">
                <a:solidFill>
                  <a:srgbClr val="273239"/>
                </a:solidFill>
                <a:latin typeface="urw-din"/>
              </a:rPr>
              <a:t>This method provide result </a:t>
            </a:r>
            <a:r>
              <a:rPr lang="en-US" dirty="0" err="1">
                <a:solidFill>
                  <a:srgbClr val="273239"/>
                </a:solidFill>
                <a:latin typeface="urw-din"/>
              </a:rPr>
              <a:t>upto</a:t>
            </a:r>
            <a:r>
              <a:rPr lang="en-US" dirty="0">
                <a:solidFill>
                  <a:srgbClr val="273239"/>
                </a:solidFill>
                <a:latin typeface="urw-din"/>
              </a:rPr>
              <a:t> accuracy of 99% accuracy .</a:t>
            </a:r>
          </a:p>
          <a:p>
            <a:endParaRPr lang="en-IN" dirty="0"/>
          </a:p>
        </p:txBody>
      </p:sp>
      <p:pic>
        <p:nvPicPr>
          <p:cNvPr id="9" name="Picture 8">
            <a:extLst>
              <a:ext uri="{FF2B5EF4-FFF2-40B4-BE49-F238E27FC236}">
                <a16:creationId xmlns:a16="http://schemas.microsoft.com/office/drawing/2014/main" id="{59EBEEFD-46CF-2AD8-394B-A84F9C01EBA2}"/>
              </a:ext>
            </a:extLst>
          </p:cNvPr>
          <p:cNvPicPr>
            <a:picLocks noChangeAspect="1"/>
          </p:cNvPicPr>
          <p:nvPr/>
        </p:nvPicPr>
        <p:blipFill>
          <a:blip r:embed="rId3"/>
          <a:stretch>
            <a:fillRect/>
          </a:stretch>
        </p:blipFill>
        <p:spPr>
          <a:xfrm>
            <a:off x="3897746" y="3263619"/>
            <a:ext cx="4627418" cy="2807854"/>
          </a:xfrm>
          <a:prstGeom prst="rect">
            <a:avLst/>
          </a:prstGeom>
        </p:spPr>
      </p:pic>
    </p:spTree>
    <p:extLst>
      <p:ext uri="{BB962C8B-B14F-4D97-AF65-F5344CB8AC3E}">
        <p14:creationId xmlns:p14="http://schemas.microsoft.com/office/powerpoint/2010/main" val="324473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672353"/>
            <a:ext cx="9520158" cy="1093694"/>
          </a:xfrm>
        </p:spPr>
        <p:txBody>
          <a:bodyPr>
            <a:normAutofit fontScale="90000"/>
          </a:bodyPr>
          <a:lstStyle/>
          <a:p>
            <a:r>
              <a:rPr lang="en-IN" dirty="0"/>
              <a:t/>
            </a:r>
            <a:br>
              <a:rPr lang="en-IN" dirty="0"/>
            </a:br>
            <a:r>
              <a:rPr lang="en-IN" dirty="0"/>
              <a:t/>
            </a:r>
            <a:br>
              <a:rPr lang="en-IN" dirty="0"/>
            </a:br>
            <a:r>
              <a:rPr lang="en-IN" dirty="0"/>
              <a:t/>
            </a:r>
            <a:br>
              <a:rPr lang="en-IN" dirty="0"/>
            </a:br>
            <a:r>
              <a:rPr lang="en-IN" u="sng" dirty="0">
                <a:effectLst>
                  <a:outerShdw blurRad="38100" dist="38100" dir="2700000" algn="tl">
                    <a:srgbClr val="000000">
                      <a:alpha val="43137"/>
                    </a:srgbClr>
                  </a:outerShdw>
                </a:effectLst>
              </a:rPr>
              <a:t/>
            </a:r>
            <a:br>
              <a:rPr lang="en-IN" u="sng" dirty="0">
                <a:effectLst>
                  <a:outerShdw blurRad="38100" dist="38100" dir="2700000" algn="tl">
                    <a:srgbClr val="000000">
                      <a:alpha val="43137"/>
                    </a:srgbClr>
                  </a:outerShdw>
                </a:effectLst>
              </a:rPr>
            </a:br>
            <a:r>
              <a:rPr lang="en-IN" u="sng" dirty="0">
                <a:effectLst>
                  <a:outerShdw blurRad="38100" dist="38100" dir="2700000" algn="tl">
                    <a:srgbClr val="000000">
                      <a:alpha val="43137"/>
                    </a:srgbClr>
                  </a:outerShdw>
                </a:effectLst>
              </a:rPr>
              <a:t>3. </a:t>
            </a:r>
            <a:r>
              <a:rPr lang="en-IN" sz="4400" u="sng" dirty="0">
                <a:effectLst>
                  <a:outerShdw blurRad="38100" dist="38100" dir="2700000" algn="tl">
                    <a:srgbClr val="000000">
                      <a:alpha val="43137"/>
                    </a:srgbClr>
                  </a:outerShdw>
                </a:effectLst>
              </a:rPr>
              <a:t>Genetic algorithm execution </a:t>
            </a:r>
            <a:r>
              <a:rPr lang="en-IN" dirty="0"/>
              <a:t/>
            </a:r>
            <a:br>
              <a:rPr lang="en-IN" dirty="0"/>
            </a:br>
            <a:endParaRPr lang="en-IN" dirty="0"/>
          </a:p>
        </p:txBody>
      </p:sp>
      <p:sp>
        <p:nvSpPr>
          <p:cNvPr id="6" name="AutoShape 2" descr="Reinforcement Learning vs Genetic Algorithm — AI for Simulations | by  Neelarghya | XRPractices | Medium">
            <a:extLst>
              <a:ext uri="{FF2B5EF4-FFF2-40B4-BE49-F238E27FC236}">
                <a16:creationId xmlns:a16="http://schemas.microsoft.com/office/drawing/2014/main" id="{01CAB677-B693-5231-6FFC-36AC3F715D92}"/>
              </a:ext>
            </a:extLst>
          </p:cNvPr>
          <p:cNvSpPr>
            <a:spLocks noGrp="1" noChangeAspect="1" noChangeArrowheads="1"/>
          </p:cNvSpPr>
          <p:nvPr>
            <p:ph idx="1"/>
          </p:nvPr>
        </p:nvSpPr>
        <p:spPr bwMode="auto">
          <a:xfrm>
            <a:off x="1535113" y="1514474"/>
            <a:ext cx="9520237" cy="5146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endParaRPr lang="en-US" sz="1400" b="1" dirty="0"/>
          </a:p>
          <a:p>
            <a:pPr>
              <a:buFont typeface="Wingdings" panose="05000000000000000000" pitchFamily="2" charset="2"/>
              <a:buChar char="v"/>
            </a:pPr>
            <a:r>
              <a:rPr lang="en-US" sz="2800" u="sng" dirty="0"/>
              <a:t>Few important terminology related to genetic algorithm</a:t>
            </a:r>
          </a:p>
          <a:p>
            <a:r>
              <a:rPr lang="en-US" sz="1400" b="1" dirty="0"/>
              <a:t>Gene: </a:t>
            </a:r>
            <a:r>
              <a:rPr lang="en-US" sz="1400" dirty="0"/>
              <a:t>a city (represented as (x, y) coordinates)</a:t>
            </a:r>
          </a:p>
          <a:p>
            <a:r>
              <a:rPr lang="en-US" sz="1400" b="1" dirty="0"/>
              <a:t>Individual (aka “chromosome”): </a:t>
            </a:r>
            <a:r>
              <a:rPr lang="en-US" sz="1400" dirty="0"/>
              <a:t>a single route satisfying the conditions above</a:t>
            </a:r>
          </a:p>
          <a:p>
            <a:r>
              <a:rPr lang="en-US" sz="1400" b="1" dirty="0"/>
              <a:t>Population:</a:t>
            </a:r>
            <a:r>
              <a:rPr lang="en-US" sz="1400" dirty="0"/>
              <a:t> a collection of possible routes (i.e., collection of individuals)</a:t>
            </a:r>
          </a:p>
          <a:p>
            <a:r>
              <a:rPr lang="en-US" sz="1400" b="1" dirty="0"/>
              <a:t>Parents:</a:t>
            </a:r>
            <a:r>
              <a:rPr lang="en-US" sz="1400" dirty="0"/>
              <a:t> two routes that are combined to create a new route</a:t>
            </a:r>
          </a:p>
          <a:p>
            <a:r>
              <a:rPr lang="en-US" sz="1400" b="1" dirty="0"/>
              <a:t>Mating pool:</a:t>
            </a:r>
            <a:r>
              <a:rPr lang="en-US" sz="1400" dirty="0"/>
              <a:t> a collection of parents that are used to create our next population (thus creating the next generation of routes)</a:t>
            </a:r>
          </a:p>
          <a:p>
            <a:r>
              <a:rPr lang="en-US" sz="1400" b="1" dirty="0"/>
              <a:t>Fitness:</a:t>
            </a:r>
            <a:r>
              <a:rPr lang="en-US" sz="1400" dirty="0"/>
              <a:t> a function that tells us how good each route is (in our case, how short the distance is)</a:t>
            </a:r>
          </a:p>
          <a:p>
            <a:r>
              <a:rPr lang="en-US" sz="1400" b="1" dirty="0"/>
              <a:t>Mutation:</a:t>
            </a:r>
            <a:r>
              <a:rPr lang="en-US" sz="1400" dirty="0"/>
              <a:t> a way to introduce variation in our population by randomly swapping two cities in a route</a:t>
            </a:r>
          </a:p>
          <a:p>
            <a:r>
              <a:rPr lang="en-US" sz="1400" b="1" dirty="0"/>
              <a:t>Elitism:</a:t>
            </a:r>
            <a:r>
              <a:rPr lang="en-US" sz="1400" dirty="0"/>
              <a:t> a way to carry the best individuals into the next generation</a:t>
            </a:r>
          </a:p>
          <a:p>
            <a:endParaRPr lang="en-IN" sz="1400" dirty="0"/>
          </a:p>
        </p:txBody>
      </p:sp>
    </p:spTree>
    <p:extLst>
      <p:ext uri="{BB962C8B-B14F-4D97-AF65-F5344CB8AC3E}">
        <p14:creationId xmlns:p14="http://schemas.microsoft.com/office/powerpoint/2010/main" val="192762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F720-303E-E133-8643-A6DEE26617AD}"/>
              </a:ext>
            </a:extLst>
          </p:cNvPr>
          <p:cNvSpPr>
            <a:spLocks noGrp="1"/>
          </p:cNvSpPr>
          <p:nvPr>
            <p:ph type="title"/>
          </p:nvPr>
        </p:nvSpPr>
        <p:spPr>
          <a:xfrm>
            <a:off x="1534696" y="322729"/>
            <a:ext cx="9520158" cy="1069509"/>
          </a:xfrm>
        </p:spPr>
        <p:txBody>
          <a:bodyPr/>
          <a:lstStyle/>
          <a:p>
            <a:r>
              <a:rPr lang="en-IN" b="1" u="sng" dirty="0">
                <a:effectLst>
                  <a:outerShdw blurRad="38100" dist="38100" dir="2700000" algn="tl">
                    <a:srgbClr val="000000">
                      <a:alpha val="43137"/>
                    </a:srgbClr>
                  </a:outerShdw>
                </a:effectLst>
              </a:rPr>
              <a:t>Simplified flowchart of genetic algorithm</a:t>
            </a:r>
          </a:p>
        </p:txBody>
      </p:sp>
      <p:pic>
        <p:nvPicPr>
          <p:cNvPr id="4" name="Content Placeholder 3">
            <a:extLst>
              <a:ext uri="{FF2B5EF4-FFF2-40B4-BE49-F238E27FC236}">
                <a16:creationId xmlns:a16="http://schemas.microsoft.com/office/drawing/2014/main" id="{730778C1-8CFF-38AE-603E-E8BC0C28C754}"/>
              </a:ext>
            </a:extLst>
          </p:cNvPr>
          <p:cNvPicPr>
            <a:picLocks noGrp="1" noChangeAspect="1"/>
          </p:cNvPicPr>
          <p:nvPr>
            <p:ph idx="1"/>
          </p:nvPr>
        </p:nvPicPr>
        <p:blipFill>
          <a:blip r:embed="rId2"/>
          <a:stretch>
            <a:fillRect/>
          </a:stretch>
        </p:blipFill>
        <p:spPr>
          <a:xfrm>
            <a:off x="2250142" y="1622612"/>
            <a:ext cx="7691718" cy="4491317"/>
          </a:xfrm>
          <a:prstGeom prst="rect">
            <a:avLst/>
          </a:prstGeom>
        </p:spPr>
      </p:pic>
    </p:spTree>
    <p:extLst>
      <p:ext uri="{BB962C8B-B14F-4D97-AF65-F5344CB8AC3E}">
        <p14:creationId xmlns:p14="http://schemas.microsoft.com/office/powerpoint/2010/main" val="288647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BD60-BB2A-765F-AF9D-27882BBACCBD}"/>
              </a:ext>
            </a:extLst>
          </p:cNvPr>
          <p:cNvSpPr>
            <a:spLocks noGrp="1"/>
          </p:cNvSpPr>
          <p:nvPr>
            <p:ph type="title"/>
          </p:nvPr>
        </p:nvSpPr>
        <p:spPr>
          <a:xfrm>
            <a:off x="1534696" y="296333"/>
            <a:ext cx="9520158" cy="1303867"/>
          </a:xfrm>
        </p:spPr>
        <p:txBody>
          <a:bodyPr>
            <a:normAutofit fontScale="90000"/>
          </a:bodyPr>
          <a:lstStyle/>
          <a:p>
            <a:r>
              <a:rPr lang="en-US" dirty="0"/>
              <a:t>4. </a:t>
            </a:r>
            <a:r>
              <a:rPr lang="en-US" b="1" u="sng" dirty="0"/>
              <a:t>Analysis and optimization of genetic algorithm for desire purpose</a:t>
            </a:r>
            <a:r>
              <a:rPr lang="en-IN" dirty="0"/>
              <a:t/>
            </a:r>
            <a:br>
              <a:rPr lang="en-IN" dirty="0"/>
            </a:br>
            <a:endParaRPr lang="en-IN" dirty="0"/>
          </a:p>
        </p:txBody>
      </p:sp>
      <p:sp>
        <p:nvSpPr>
          <p:cNvPr id="3" name="Content Placeholder 2">
            <a:extLst>
              <a:ext uri="{FF2B5EF4-FFF2-40B4-BE49-F238E27FC236}">
                <a16:creationId xmlns:a16="http://schemas.microsoft.com/office/drawing/2014/main" id="{206A18DC-0B9C-05D2-BA95-1AD59B98E777}"/>
              </a:ext>
            </a:extLst>
          </p:cNvPr>
          <p:cNvSpPr>
            <a:spLocks noGrp="1"/>
          </p:cNvSpPr>
          <p:nvPr>
            <p:ph idx="1"/>
          </p:nvPr>
        </p:nvSpPr>
        <p:spPr>
          <a:xfrm>
            <a:off x="1534696" y="1354667"/>
            <a:ext cx="9520158" cy="4111678"/>
          </a:xfrm>
        </p:spPr>
        <p:txBody>
          <a:bodyPr/>
          <a:lstStyle/>
          <a:p>
            <a:r>
              <a:rPr lang="en-IN" dirty="0"/>
              <a:t>In this step we analyse our algorithm to know the values of important parameter in the order to understand nature of other algorithm</a:t>
            </a:r>
          </a:p>
          <a:p>
            <a:r>
              <a:rPr lang="en-IN" dirty="0"/>
              <a:t> </a:t>
            </a:r>
            <a:r>
              <a:rPr lang="en-IN" sz="1800" dirty="0">
                <a:effectLst/>
                <a:latin typeface="Times New Roman" panose="02020603050405020304" pitchFamily="18" charset="0"/>
                <a:ea typeface="Times New Roman" panose="02020603050405020304" pitchFamily="18" charset="0"/>
              </a:rPr>
              <a:t>There are various terms associated in analysis of Genetic Algorithm :-</a:t>
            </a:r>
          </a:p>
          <a:p>
            <a:pPr marL="342900" lvl="0" indent="-342900">
              <a:buFont typeface="+mj-lt"/>
              <a:buAutoNum type="arabicPeriod"/>
              <a:tabLst>
                <a:tab pos="198120" algn="l"/>
              </a:tabLst>
            </a:pPr>
            <a:r>
              <a:rPr lang="en-IN" sz="1800" dirty="0">
                <a:effectLst/>
                <a:latin typeface="Times New Roman" panose="02020603050405020304" pitchFamily="18" charset="0"/>
                <a:ea typeface="Times New Roman" panose="02020603050405020304" pitchFamily="18" charset="0"/>
              </a:rPr>
              <a:t>Number of node (city)</a:t>
            </a:r>
          </a:p>
          <a:p>
            <a:pPr marL="342900" lvl="0" indent="-342900">
              <a:buFont typeface="+mj-lt"/>
              <a:buAutoNum type="arabicPeriod"/>
              <a:tabLst>
                <a:tab pos="198120" algn="l"/>
              </a:tabLst>
            </a:pPr>
            <a:r>
              <a:rPr lang="en-IN" sz="1800" dirty="0">
                <a:effectLst/>
                <a:latin typeface="Times New Roman" panose="02020603050405020304" pitchFamily="18" charset="0"/>
                <a:ea typeface="Times New Roman" panose="02020603050405020304" pitchFamily="18" charset="0"/>
              </a:rPr>
              <a:t>Population size (pop size)</a:t>
            </a:r>
          </a:p>
          <a:p>
            <a:pPr marL="342900" lvl="0" indent="-342900">
              <a:buFont typeface="+mj-lt"/>
              <a:buAutoNum type="arabicPeriod"/>
              <a:tabLst>
                <a:tab pos="198120" algn="l"/>
              </a:tabLst>
            </a:pPr>
            <a:r>
              <a:rPr lang="en-IN" sz="1800" dirty="0">
                <a:effectLst/>
                <a:latin typeface="Times New Roman" panose="02020603050405020304" pitchFamily="18" charset="0"/>
                <a:ea typeface="Times New Roman" panose="02020603050405020304" pitchFamily="18" charset="0"/>
              </a:rPr>
              <a:t>Elite size   </a:t>
            </a:r>
          </a:p>
          <a:p>
            <a:pPr marL="342900" lvl="0" indent="-342900">
              <a:buFont typeface="+mj-lt"/>
              <a:buAutoNum type="arabicPeriod"/>
              <a:tabLst>
                <a:tab pos="198120" algn="l"/>
              </a:tabLst>
            </a:pPr>
            <a:r>
              <a:rPr lang="en-IN" sz="1800" dirty="0">
                <a:effectLst/>
                <a:latin typeface="Times New Roman" panose="02020603050405020304" pitchFamily="18" charset="0"/>
                <a:ea typeface="Times New Roman" panose="02020603050405020304" pitchFamily="18" charset="0"/>
              </a:rPr>
              <a:t> Mutation rate</a:t>
            </a:r>
          </a:p>
          <a:p>
            <a:pPr marL="342900" lvl="0" indent="-342900">
              <a:buFont typeface="+mj-lt"/>
              <a:buAutoNum type="arabicPeriod"/>
              <a:tabLst>
                <a:tab pos="198120" algn="l"/>
              </a:tabLst>
            </a:pPr>
            <a:r>
              <a:rPr lang="en-IN" sz="1800" dirty="0">
                <a:effectLst/>
                <a:latin typeface="Times New Roman" panose="02020603050405020304" pitchFamily="18" charset="0"/>
                <a:ea typeface="Times New Roman" panose="02020603050405020304" pitchFamily="18" charset="0"/>
              </a:rPr>
              <a:t> Number of Generations</a:t>
            </a:r>
          </a:p>
        </p:txBody>
      </p:sp>
    </p:spTree>
    <p:extLst>
      <p:ext uri="{BB962C8B-B14F-4D97-AF65-F5344CB8AC3E}">
        <p14:creationId xmlns:p14="http://schemas.microsoft.com/office/powerpoint/2010/main" val="1555947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FE85-DF60-1090-EA7D-F4E5CFC1470D}"/>
              </a:ext>
            </a:extLst>
          </p:cNvPr>
          <p:cNvSpPr>
            <a:spLocks noGrp="1"/>
          </p:cNvSpPr>
          <p:nvPr>
            <p:ph type="title"/>
          </p:nvPr>
        </p:nvSpPr>
        <p:spPr>
          <a:xfrm>
            <a:off x="1534696" y="475129"/>
            <a:ext cx="9520158" cy="753037"/>
          </a:xfrm>
        </p:spPr>
        <p:txBody>
          <a:bodyPr>
            <a:normAutofit fontScale="90000"/>
          </a:bodyPr>
          <a:lstStyle/>
          <a:p>
            <a:r>
              <a:rPr lang="en-IN" dirty="0"/>
              <a:t>1)</a:t>
            </a:r>
            <a:r>
              <a:rPr lang="en-US" dirty="0"/>
              <a:t> 1. Number of  nodes (City)</a:t>
            </a:r>
            <a:br>
              <a:rPr lang="en-US" dirty="0"/>
            </a:br>
            <a:r>
              <a:rPr lang="en-US" dirty="0"/>
              <a:t> </a:t>
            </a:r>
            <a:endParaRPr lang="en-IN" dirty="0"/>
          </a:p>
        </p:txBody>
      </p:sp>
      <p:sp>
        <p:nvSpPr>
          <p:cNvPr id="3" name="Content Placeholder 2">
            <a:extLst>
              <a:ext uri="{FF2B5EF4-FFF2-40B4-BE49-F238E27FC236}">
                <a16:creationId xmlns:a16="http://schemas.microsoft.com/office/drawing/2014/main" id="{3DBCCD09-FBFE-9BBE-EC28-2B23AD9825EC}"/>
              </a:ext>
            </a:extLst>
          </p:cNvPr>
          <p:cNvSpPr>
            <a:spLocks noGrp="1"/>
          </p:cNvSpPr>
          <p:nvPr>
            <p:ph idx="1"/>
          </p:nvPr>
        </p:nvSpPr>
        <p:spPr>
          <a:xfrm>
            <a:off x="1416424" y="860612"/>
            <a:ext cx="10775576" cy="5889812"/>
          </a:xfrm>
        </p:spPr>
        <p:txBody>
          <a:bodyPr/>
          <a:lstStyle/>
          <a:p>
            <a:r>
              <a:rPr lang="en-IN" sz="1800" dirty="0">
                <a:effectLst/>
                <a:latin typeface="Times New Roman" panose="02020603050405020304" pitchFamily="18" charset="0"/>
                <a:ea typeface="Times New Roman" panose="02020603050405020304" pitchFamily="18" charset="0"/>
              </a:rPr>
              <a:t>Analysis of number of nodes (keeping other parameters constant)</a:t>
            </a:r>
          </a:p>
          <a:p>
            <a:pPr marL="457200" indent="-457200">
              <a:buFont typeface="+mj-lt"/>
              <a:buAutoNum type="arabicPeriod"/>
            </a:pPr>
            <a:r>
              <a:rPr lang="en-IN" sz="1800" dirty="0">
                <a:latin typeface="Times New Roman" panose="02020603050405020304" pitchFamily="18" charset="0"/>
              </a:rPr>
              <a:t>n=10 :</a:t>
            </a:r>
          </a:p>
          <a:p>
            <a:pPr marL="457200" indent="-457200">
              <a:buFont typeface="+mj-lt"/>
              <a:buAutoNum type="arabicPeriod"/>
            </a:pPr>
            <a:endParaRPr lang="en-IN" sz="1800" dirty="0">
              <a:latin typeface="Times New Roman" panose="02020603050405020304" pitchFamily="18" charset="0"/>
            </a:endParaRPr>
          </a:p>
          <a:p>
            <a:pPr marL="457200" indent="-457200">
              <a:buFont typeface="+mj-lt"/>
              <a:buAutoNum type="arabicPeriod"/>
            </a:pPr>
            <a:endParaRPr lang="en-IN" sz="1800" dirty="0">
              <a:latin typeface="Times New Roman" panose="02020603050405020304" pitchFamily="18" charset="0"/>
            </a:endParaRPr>
          </a:p>
          <a:p>
            <a:pPr marL="457200" indent="-457200">
              <a:buFont typeface="+mj-lt"/>
              <a:buAutoNum type="arabicPeriod"/>
            </a:pPr>
            <a:endParaRPr lang="en-IN" sz="1800" dirty="0">
              <a:latin typeface="Times New Roman" panose="02020603050405020304" pitchFamily="18" charset="0"/>
            </a:endParaRPr>
          </a:p>
          <a:p>
            <a:pPr marL="457200" indent="-457200">
              <a:buFont typeface="+mj-lt"/>
              <a:buAutoNum type="arabicPeriod"/>
            </a:pPr>
            <a:endParaRPr lang="en-IN" sz="1800" dirty="0">
              <a:latin typeface="Times New Roman" panose="02020603050405020304" pitchFamily="18" charset="0"/>
            </a:endParaRPr>
          </a:p>
          <a:p>
            <a:pPr marL="457200" indent="-457200">
              <a:buFont typeface="+mj-lt"/>
              <a:buAutoNum type="arabicPeriod"/>
            </a:pPr>
            <a:r>
              <a:rPr lang="en-IN" sz="1800" dirty="0">
                <a:latin typeface="Times New Roman" panose="02020603050405020304" pitchFamily="18" charset="0"/>
              </a:rPr>
              <a:t>n=30</a:t>
            </a:r>
          </a:p>
        </p:txBody>
      </p:sp>
      <p:pic>
        <p:nvPicPr>
          <p:cNvPr id="7" name="Picture 6">
            <a:extLst>
              <a:ext uri="{FF2B5EF4-FFF2-40B4-BE49-F238E27FC236}">
                <a16:creationId xmlns:a16="http://schemas.microsoft.com/office/drawing/2014/main" id="{E1314B30-D600-A2BB-EFE2-199C3E0E2AAE}"/>
              </a:ext>
            </a:extLst>
          </p:cNvPr>
          <p:cNvPicPr>
            <a:picLocks noChangeAspect="1"/>
          </p:cNvPicPr>
          <p:nvPr/>
        </p:nvPicPr>
        <p:blipFill>
          <a:blip r:embed="rId2"/>
          <a:stretch>
            <a:fillRect/>
          </a:stretch>
        </p:blipFill>
        <p:spPr>
          <a:xfrm>
            <a:off x="2834962" y="1228166"/>
            <a:ext cx="8693649" cy="2341067"/>
          </a:xfrm>
          <a:prstGeom prst="rect">
            <a:avLst/>
          </a:prstGeom>
        </p:spPr>
      </p:pic>
      <p:pic>
        <p:nvPicPr>
          <p:cNvPr id="8" name="Picture 7">
            <a:extLst>
              <a:ext uri="{FF2B5EF4-FFF2-40B4-BE49-F238E27FC236}">
                <a16:creationId xmlns:a16="http://schemas.microsoft.com/office/drawing/2014/main" id="{667A0F1D-84FB-10C2-95EB-327674A3B904}"/>
              </a:ext>
            </a:extLst>
          </p:cNvPr>
          <p:cNvPicPr>
            <a:picLocks noChangeAspect="1"/>
          </p:cNvPicPr>
          <p:nvPr/>
        </p:nvPicPr>
        <p:blipFill>
          <a:blip r:embed="rId3"/>
          <a:stretch>
            <a:fillRect/>
          </a:stretch>
        </p:blipFill>
        <p:spPr>
          <a:xfrm>
            <a:off x="2834963" y="3790792"/>
            <a:ext cx="8693648" cy="2341067"/>
          </a:xfrm>
          <a:prstGeom prst="rect">
            <a:avLst/>
          </a:prstGeom>
        </p:spPr>
      </p:pic>
    </p:spTree>
    <p:extLst>
      <p:ext uri="{BB962C8B-B14F-4D97-AF65-F5344CB8AC3E}">
        <p14:creationId xmlns:p14="http://schemas.microsoft.com/office/powerpoint/2010/main" val="278831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80AA5-4A64-0398-BE2D-76347A87CA91}"/>
              </a:ext>
            </a:extLst>
          </p:cNvPr>
          <p:cNvSpPr>
            <a:spLocks noGrp="1"/>
          </p:cNvSpPr>
          <p:nvPr>
            <p:ph idx="1"/>
          </p:nvPr>
        </p:nvSpPr>
        <p:spPr>
          <a:xfrm>
            <a:off x="1534696" y="0"/>
            <a:ext cx="9520158" cy="6777318"/>
          </a:xfrm>
        </p:spPr>
        <p:txBody>
          <a:bodyPr/>
          <a:lstStyle/>
          <a:p>
            <a:pPr marL="457200" indent="-457200">
              <a:buFont typeface="+mj-lt"/>
              <a:buAutoNum type="arabicPeriod" startAt="3"/>
            </a:pPr>
            <a:r>
              <a:rPr lang="en-IN" dirty="0"/>
              <a:t>n=90:</a:t>
            </a:r>
          </a:p>
          <a:p>
            <a:pPr marL="457200" indent="-457200">
              <a:buFont typeface="+mj-lt"/>
              <a:buAutoNum type="arabicPeriod" startAt="3"/>
            </a:pPr>
            <a:endParaRPr lang="en-IN" dirty="0"/>
          </a:p>
          <a:p>
            <a:pPr marL="457200" indent="-457200">
              <a:buFont typeface="+mj-lt"/>
              <a:buAutoNum type="arabicPeriod" startAt="3"/>
            </a:pPr>
            <a:endParaRPr lang="en-IN" dirty="0"/>
          </a:p>
          <a:p>
            <a:pPr marL="457200" indent="-457200">
              <a:buFont typeface="+mj-lt"/>
              <a:buAutoNum type="arabicPeriod" startAt="3"/>
            </a:pPr>
            <a:endParaRPr lang="en-IN" dirty="0"/>
          </a:p>
          <a:p>
            <a:pPr marL="457200" indent="-457200">
              <a:buFont typeface="+mj-lt"/>
              <a:buAutoNum type="arabicPeriod" startAt="3"/>
            </a:pPr>
            <a:endParaRPr lang="en-IN" dirty="0"/>
          </a:p>
          <a:p>
            <a:endParaRPr lang="en-IN" sz="1800" dirty="0">
              <a:effectLst>
                <a:outerShdw blurRad="38100" dist="38100" dir="2700000" algn="tl">
                  <a:srgbClr val="000000">
                    <a:alpha val="43137"/>
                  </a:srgbClr>
                </a:outerShdw>
              </a:effectLst>
              <a:latin typeface="Arial Black" panose="020B0A04020102020204" pitchFamily="34" charset="0"/>
              <a:ea typeface="Times New Roman" panose="02020603050405020304" pitchFamily="18" charset="0"/>
            </a:endParaRPr>
          </a:p>
          <a:p>
            <a:endParaRPr lang="en-IN" sz="1800" dirty="0">
              <a:effectLst>
                <a:outerShdw blurRad="38100" dist="38100" dir="2700000" algn="tl">
                  <a:srgbClr val="000000">
                    <a:alpha val="43137"/>
                  </a:srgbClr>
                </a:outerShdw>
              </a:effectLst>
              <a:latin typeface="Arial Black" panose="020B0A04020102020204" pitchFamily="34" charset="0"/>
              <a:ea typeface="Times New Roman" panose="02020603050405020304" pitchFamily="18" charset="0"/>
            </a:endParaRPr>
          </a:p>
          <a:p>
            <a:r>
              <a:rPr lang="en-IN" sz="1800" u="sng" dirty="0">
                <a:latin typeface="Arial Black" panose="020B0A04020102020204" pitchFamily="34" charset="0"/>
                <a:ea typeface="Times New Roman" panose="02020603050405020304" pitchFamily="18" charset="0"/>
              </a:rPr>
              <a:t>Analysis </a:t>
            </a:r>
            <a:r>
              <a:rPr lang="en-IN" sz="1800" dirty="0">
                <a:latin typeface="Arial Black" panose="020B0A04020102020204" pitchFamily="34" charset="0"/>
                <a:ea typeface="Times New Roman" panose="02020603050405020304" pitchFamily="18" charset="0"/>
              </a:rPr>
              <a:t>: when we increase the number of nodes it takes more generations to find optimal solution and run time will also increase</a:t>
            </a:r>
            <a:endParaRPr lang="en-IN" b="1" i="1" u="sng" dirty="0">
              <a:latin typeface="Arial Black" panose="020B0A04020102020204" pitchFamily="34" charset="0"/>
            </a:endParaRPr>
          </a:p>
          <a:p>
            <a:pPr marL="457200" indent="-457200">
              <a:buFont typeface="+mj-lt"/>
              <a:buAutoNum type="arabicPeriod" startAt="3"/>
            </a:pPr>
            <a:endParaRPr lang="en-IN" dirty="0"/>
          </a:p>
          <a:p>
            <a:pPr marL="457200" indent="-457200">
              <a:buFont typeface="+mj-lt"/>
              <a:buAutoNum type="arabicPeriod" startAt="3"/>
            </a:pPr>
            <a:endParaRPr lang="en-IN" dirty="0"/>
          </a:p>
        </p:txBody>
      </p:sp>
      <p:pic>
        <p:nvPicPr>
          <p:cNvPr id="4" name="Picture 3">
            <a:extLst>
              <a:ext uri="{FF2B5EF4-FFF2-40B4-BE49-F238E27FC236}">
                <a16:creationId xmlns:a16="http://schemas.microsoft.com/office/drawing/2014/main" id="{1E9A0F0D-F4FB-C407-9067-C615A0B9D37E}"/>
              </a:ext>
            </a:extLst>
          </p:cNvPr>
          <p:cNvPicPr>
            <a:picLocks noChangeAspect="1"/>
          </p:cNvPicPr>
          <p:nvPr/>
        </p:nvPicPr>
        <p:blipFill>
          <a:blip r:embed="rId2"/>
          <a:stretch>
            <a:fillRect/>
          </a:stretch>
        </p:blipFill>
        <p:spPr>
          <a:xfrm>
            <a:off x="2751372" y="177420"/>
            <a:ext cx="8303482" cy="2565780"/>
          </a:xfrm>
          <a:prstGeom prst="rect">
            <a:avLst/>
          </a:prstGeom>
        </p:spPr>
      </p:pic>
    </p:spTree>
    <p:extLst>
      <p:ext uri="{BB962C8B-B14F-4D97-AF65-F5344CB8AC3E}">
        <p14:creationId xmlns:p14="http://schemas.microsoft.com/office/powerpoint/2010/main" val="125204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69AB-73D4-1473-2A3D-4C5AE747AE49}"/>
              </a:ext>
            </a:extLst>
          </p:cNvPr>
          <p:cNvSpPr>
            <a:spLocks noGrp="1"/>
          </p:cNvSpPr>
          <p:nvPr>
            <p:ph type="title"/>
          </p:nvPr>
        </p:nvSpPr>
        <p:spPr>
          <a:xfrm>
            <a:off x="1534696" y="197225"/>
            <a:ext cx="9520158" cy="833716"/>
          </a:xfrm>
        </p:spPr>
        <p:txBody>
          <a:bodyPr>
            <a:normAutofit/>
          </a:bodyPr>
          <a:lstStyle/>
          <a:p>
            <a:r>
              <a:rPr lang="en-IN" sz="3600" dirty="0">
                <a:effectLst/>
                <a:latin typeface="Times New Roman" panose="02020603050405020304" pitchFamily="18" charset="0"/>
                <a:ea typeface="Times New Roman" panose="02020603050405020304" pitchFamily="18" charset="0"/>
              </a:rPr>
              <a:t>2. Population size (pop size)</a:t>
            </a:r>
            <a:endParaRPr lang="en-IN" sz="5400" dirty="0"/>
          </a:p>
        </p:txBody>
      </p:sp>
      <p:pic>
        <p:nvPicPr>
          <p:cNvPr id="4" name="Content Placeholder 3">
            <a:extLst>
              <a:ext uri="{FF2B5EF4-FFF2-40B4-BE49-F238E27FC236}">
                <a16:creationId xmlns:a16="http://schemas.microsoft.com/office/drawing/2014/main" id="{AB07FA68-4402-0419-F058-876E59DAE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19" y="1030941"/>
            <a:ext cx="5791199" cy="2088776"/>
          </a:xfrm>
          <a:prstGeom prst="rect">
            <a:avLst/>
          </a:prstGeom>
        </p:spPr>
      </p:pic>
      <p:pic>
        <p:nvPicPr>
          <p:cNvPr id="5" name="Picture 4">
            <a:extLst>
              <a:ext uri="{FF2B5EF4-FFF2-40B4-BE49-F238E27FC236}">
                <a16:creationId xmlns:a16="http://schemas.microsoft.com/office/drawing/2014/main" id="{AB63FD29-AA98-63EA-61CC-B1CA1ADE852D}"/>
              </a:ext>
            </a:extLst>
          </p:cNvPr>
          <p:cNvPicPr>
            <a:picLocks noChangeAspect="1"/>
          </p:cNvPicPr>
          <p:nvPr/>
        </p:nvPicPr>
        <p:blipFill>
          <a:blip r:embed="rId3"/>
          <a:stretch>
            <a:fillRect/>
          </a:stretch>
        </p:blipFill>
        <p:spPr>
          <a:xfrm>
            <a:off x="6096000" y="1129182"/>
            <a:ext cx="6096000" cy="1990535"/>
          </a:xfrm>
          <a:prstGeom prst="rect">
            <a:avLst/>
          </a:prstGeom>
        </p:spPr>
      </p:pic>
      <p:pic>
        <p:nvPicPr>
          <p:cNvPr id="6" name="Picture 5">
            <a:extLst>
              <a:ext uri="{FF2B5EF4-FFF2-40B4-BE49-F238E27FC236}">
                <a16:creationId xmlns:a16="http://schemas.microsoft.com/office/drawing/2014/main" id="{04C967BC-51C8-3959-4710-E7D9E2BF5B28}"/>
              </a:ext>
            </a:extLst>
          </p:cNvPr>
          <p:cNvPicPr>
            <a:picLocks noChangeAspect="1"/>
          </p:cNvPicPr>
          <p:nvPr/>
        </p:nvPicPr>
        <p:blipFill>
          <a:blip r:embed="rId4"/>
          <a:stretch>
            <a:fillRect/>
          </a:stretch>
        </p:blipFill>
        <p:spPr>
          <a:xfrm>
            <a:off x="71719" y="3650598"/>
            <a:ext cx="5791199" cy="2176461"/>
          </a:xfrm>
          <a:prstGeom prst="rect">
            <a:avLst/>
          </a:prstGeom>
        </p:spPr>
      </p:pic>
      <p:pic>
        <p:nvPicPr>
          <p:cNvPr id="7" name="Picture 6">
            <a:extLst>
              <a:ext uri="{FF2B5EF4-FFF2-40B4-BE49-F238E27FC236}">
                <a16:creationId xmlns:a16="http://schemas.microsoft.com/office/drawing/2014/main" id="{4E58E5E4-0C43-3645-CFC7-AFC435382CEC}"/>
              </a:ext>
            </a:extLst>
          </p:cNvPr>
          <p:cNvPicPr>
            <a:picLocks noChangeAspect="1"/>
          </p:cNvPicPr>
          <p:nvPr/>
        </p:nvPicPr>
        <p:blipFill>
          <a:blip r:embed="rId5"/>
          <a:stretch>
            <a:fillRect/>
          </a:stretch>
        </p:blipFill>
        <p:spPr>
          <a:xfrm>
            <a:off x="6096000" y="3650598"/>
            <a:ext cx="6096000" cy="2244676"/>
          </a:xfrm>
          <a:prstGeom prst="rect">
            <a:avLst/>
          </a:prstGeom>
        </p:spPr>
      </p:pic>
      <p:sp>
        <p:nvSpPr>
          <p:cNvPr id="10" name="TextBox 9">
            <a:extLst>
              <a:ext uri="{FF2B5EF4-FFF2-40B4-BE49-F238E27FC236}">
                <a16:creationId xmlns:a16="http://schemas.microsoft.com/office/drawing/2014/main" id="{34176944-6F20-01DD-F957-E4948A59ABC3}"/>
              </a:ext>
            </a:extLst>
          </p:cNvPr>
          <p:cNvSpPr txBox="1"/>
          <p:nvPr/>
        </p:nvSpPr>
        <p:spPr>
          <a:xfrm>
            <a:off x="1102659" y="3245224"/>
            <a:ext cx="1228165" cy="369332"/>
          </a:xfrm>
          <a:prstGeom prst="rect">
            <a:avLst/>
          </a:prstGeom>
          <a:noFill/>
        </p:spPr>
        <p:txBody>
          <a:bodyPr wrap="square" rtlCol="0">
            <a:spAutoFit/>
          </a:bodyPr>
          <a:lstStyle/>
          <a:p>
            <a:r>
              <a:rPr lang="en-IN" dirty="0"/>
              <a:t>pop =50</a:t>
            </a:r>
          </a:p>
        </p:txBody>
      </p:sp>
      <p:sp>
        <p:nvSpPr>
          <p:cNvPr id="11" name="TextBox 10">
            <a:extLst>
              <a:ext uri="{FF2B5EF4-FFF2-40B4-BE49-F238E27FC236}">
                <a16:creationId xmlns:a16="http://schemas.microsoft.com/office/drawing/2014/main" id="{18A797DB-BE61-2465-8844-EE01C7511707}"/>
              </a:ext>
            </a:extLst>
          </p:cNvPr>
          <p:cNvSpPr txBox="1"/>
          <p:nvPr/>
        </p:nvSpPr>
        <p:spPr>
          <a:xfrm>
            <a:off x="7521388" y="3272118"/>
            <a:ext cx="1308847" cy="369332"/>
          </a:xfrm>
          <a:prstGeom prst="rect">
            <a:avLst/>
          </a:prstGeom>
          <a:noFill/>
        </p:spPr>
        <p:txBody>
          <a:bodyPr wrap="square" rtlCol="0">
            <a:spAutoFit/>
          </a:bodyPr>
          <a:lstStyle/>
          <a:p>
            <a:r>
              <a:rPr lang="en-IN" dirty="0"/>
              <a:t>Pop =100</a:t>
            </a:r>
          </a:p>
        </p:txBody>
      </p:sp>
      <p:sp>
        <p:nvSpPr>
          <p:cNvPr id="12" name="TextBox 11">
            <a:extLst>
              <a:ext uri="{FF2B5EF4-FFF2-40B4-BE49-F238E27FC236}">
                <a16:creationId xmlns:a16="http://schemas.microsoft.com/office/drawing/2014/main" id="{11CCE6DB-863A-58B2-DE49-0A7F9D837877}"/>
              </a:ext>
            </a:extLst>
          </p:cNvPr>
          <p:cNvSpPr txBox="1"/>
          <p:nvPr/>
        </p:nvSpPr>
        <p:spPr>
          <a:xfrm>
            <a:off x="1210235" y="5838170"/>
            <a:ext cx="1264023" cy="369332"/>
          </a:xfrm>
          <a:prstGeom prst="rect">
            <a:avLst/>
          </a:prstGeom>
          <a:noFill/>
        </p:spPr>
        <p:txBody>
          <a:bodyPr wrap="square" rtlCol="0">
            <a:spAutoFit/>
          </a:bodyPr>
          <a:lstStyle/>
          <a:p>
            <a:r>
              <a:rPr lang="en-IN" dirty="0"/>
              <a:t>pop =150</a:t>
            </a:r>
          </a:p>
        </p:txBody>
      </p:sp>
      <p:sp>
        <p:nvSpPr>
          <p:cNvPr id="13" name="TextBox 12">
            <a:extLst>
              <a:ext uri="{FF2B5EF4-FFF2-40B4-BE49-F238E27FC236}">
                <a16:creationId xmlns:a16="http://schemas.microsoft.com/office/drawing/2014/main" id="{5131784A-DFF7-E587-24E0-127E87A0E752}"/>
              </a:ext>
            </a:extLst>
          </p:cNvPr>
          <p:cNvSpPr txBox="1"/>
          <p:nvPr/>
        </p:nvSpPr>
        <p:spPr>
          <a:xfrm>
            <a:off x="7521388" y="5838170"/>
            <a:ext cx="1228165" cy="369332"/>
          </a:xfrm>
          <a:prstGeom prst="rect">
            <a:avLst/>
          </a:prstGeom>
          <a:noFill/>
        </p:spPr>
        <p:txBody>
          <a:bodyPr wrap="square" rtlCol="0">
            <a:spAutoFit/>
          </a:bodyPr>
          <a:lstStyle/>
          <a:p>
            <a:r>
              <a:rPr lang="en-IN" dirty="0"/>
              <a:t>pop =200</a:t>
            </a:r>
          </a:p>
        </p:txBody>
      </p:sp>
    </p:spTree>
    <p:extLst>
      <p:ext uri="{BB962C8B-B14F-4D97-AF65-F5344CB8AC3E}">
        <p14:creationId xmlns:p14="http://schemas.microsoft.com/office/powerpoint/2010/main" val="358871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484910"/>
            <a:ext cx="9520158" cy="644643"/>
          </a:xfrm>
        </p:spPr>
        <p:txBody>
          <a:bodyPr/>
          <a:lstStyle/>
          <a:p>
            <a:pPr algn="ctr"/>
            <a:r>
              <a:rPr lang="en-US" u="sng" dirty="0">
                <a:effectLst>
                  <a:outerShdw blurRad="38100" dist="38100" dir="2700000" algn="tl">
                    <a:srgbClr val="000000">
                      <a:alpha val="43137"/>
                    </a:srgbClr>
                  </a:outerShdw>
                </a:effectLst>
              </a:rPr>
              <a:t>CONTENTS </a:t>
            </a:r>
            <a:endParaRPr lang="en-IN"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34696" y="1510146"/>
            <a:ext cx="9520158" cy="4433454"/>
          </a:xfrm>
        </p:spPr>
        <p:txBody>
          <a:bodyPr>
            <a:normAutofit fontScale="77500" lnSpcReduction="20000"/>
          </a:bodyPr>
          <a:lstStyle/>
          <a:p>
            <a:pPr marL="457200" indent="-457200">
              <a:buFont typeface="+mj-lt"/>
              <a:buAutoNum type="arabicPeriod"/>
            </a:pPr>
            <a:r>
              <a:rPr lang="en-US" dirty="0"/>
              <a:t>OBJECTIVES</a:t>
            </a:r>
          </a:p>
          <a:p>
            <a:pPr marL="457200" indent="-457200">
              <a:buFont typeface="+mj-lt"/>
              <a:buAutoNum type="arabicPeriod"/>
            </a:pPr>
            <a:r>
              <a:rPr lang="en-US" dirty="0"/>
              <a:t>BACKGROUND</a:t>
            </a:r>
          </a:p>
          <a:p>
            <a:pPr marL="457200" indent="-457200">
              <a:buFont typeface="+mj-lt"/>
              <a:buAutoNum type="arabicPeriod"/>
            </a:pPr>
            <a:r>
              <a:rPr lang="en-US" dirty="0"/>
              <a:t>STEP BY STEP PROJECT EXECUTION AND ROLE OF EACH GROUP MEMBERS IN PROJECT</a:t>
            </a:r>
          </a:p>
          <a:p>
            <a:pPr marL="457200" indent="-457200">
              <a:buFont typeface="+mj-lt"/>
              <a:buAutoNum type="arabicPeriod"/>
            </a:pPr>
            <a:r>
              <a:rPr lang="en-US" sz="2000" dirty="0"/>
              <a:t>PROBLEM IDENTIFICATION AND MATHEMATICAL MODELLING</a:t>
            </a:r>
          </a:p>
          <a:p>
            <a:pPr marL="457200" indent="-457200">
              <a:buFont typeface="+mj-lt"/>
              <a:buAutoNum type="arabicPeriod"/>
            </a:pPr>
            <a:r>
              <a:rPr lang="en-US" dirty="0"/>
              <a:t> DISTANCE ALGORITHM EXECUTION         </a:t>
            </a:r>
          </a:p>
          <a:p>
            <a:pPr marL="457200" indent="-457200">
              <a:buFont typeface="+mj-lt"/>
              <a:buAutoNum type="arabicPeriod"/>
            </a:pPr>
            <a:r>
              <a:rPr lang="en-US" dirty="0"/>
              <a:t> GENETIC ALGORITHM EXCEUTION</a:t>
            </a:r>
          </a:p>
          <a:p>
            <a:pPr marL="457200" indent="-457200">
              <a:buFont typeface="+mj-lt"/>
              <a:buAutoNum type="arabicPeriod"/>
            </a:pPr>
            <a:r>
              <a:rPr lang="en-US" dirty="0"/>
              <a:t>ANALYSIS AND OTPTIMIZATION OF ALGORITHM</a:t>
            </a:r>
          </a:p>
          <a:p>
            <a:pPr marL="457200" indent="-457200">
              <a:buFont typeface="+mj-lt"/>
              <a:buAutoNum type="arabicPeriod"/>
            </a:pPr>
            <a:r>
              <a:rPr lang="en-US" dirty="0"/>
              <a:t>BUILDING USER FRIENDLY INTERFACE</a:t>
            </a:r>
          </a:p>
          <a:p>
            <a:pPr marL="457200" indent="-457200">
              <a:buFont typeface="+mj-lt"/>
              <a:buAutoNum type="arabicPeriod"/>
            </a:pPr>
            <a:r>
              <a:rPr lang="en-US" dirty="0"/>
              <a:t>APPLICATION OF OUR PRODUCT IN REAL WORLD PROBLEM</a:t>
            </a:r>
          </a:p>
          <a:p>
            <a:pPr marL="457200" indent="-457200">
              <a:buFont typeface="+mj-lt"/>
              <a:buAutoNum type="arabicPeriod"/>
            </a:pPr>
            <a:r>
              <a:rPr lang="en-US" u="sng" dirty="0"/>
              <a:t>FUTURE PLAN FOR OUR PROJECT </a:t>
            </a:r>
          </a:p>
          <a:p>
            <a:pPr marL="457200" indent="-457200">
              <a:buFont typeface="+mj-lt"/>
              <a:buAutoNum type="arabicPeriod"/>
            </a:pPr>
            <a:r>
              <a:rPr lang="en-US" dirty="0"/>
              <a:t>REFERENCES</a:t>
            </a:r>
            <a:endParaRPr lang="en-US" u="sng"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IN" dirty="0"/>
          </a:p>
        </p:txBody>
      </p:sp>
    </p:spTree>
    <p:extLst>
      <p:ext uri="{BB962C8B-B14F-4D97-AF65-F5344CB8AC3E}">
        <p14:creationId xmlns:p14="http://schemas.microsoft.com/office/powerpoint/2010/main" val="1248238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6D2FE-8A7F-C5FD-14BF-68A79D3941FC}"/>
              </a:ext>
            </a:extLst>
          </p:cNvPr>
          <p:cNvSpPr>
            <a:spLocks noGrp="1"/>
          </p:cNvSpPr>
          <p:nvPr>
            <p:ph idx="1"/>
          </p:nvPr>
        </p:nvSpPr>
        <p:spPr>
          <a:xfrm>
            <a:off x="1552626" y="124179"/>
            <a:ext cx="9520158" cy="1937703"/>
          </a:xfrm>
        </p:spPr>
        <p:txBody>
          <a:bodyPr/>
          <a:lstStyle/>
          <a:p>
            <a:r>
              <a:rPr lang="en-IN" u="sng" dirty="0">
                <a:effectLst>
                  <a:outerShdw blurRad="38100" dist="38100" dir="2700000" algn="tl">
                    <a:srgbClr val="000000">
                      <a:alpha val="43137"/>
                    </a:srgbClr>
                  </a:outerShdw>
                </a:effectLst>
              </a:rPr>
              <a:t>Analysis</a:t>
            </a:r>
            <a:r>
              <a:rPr lang="en-IN" dirty="0"/>
              <a:t> : </a:t>
            </a:r>
            <a:r>
              <a:rPr lang="en-IN" sz="1800" dirty="0">
                <a:effectLst/>
                <a:latin typeface="Times New Roman" panose="02020603050405020304" pitchFamily="18" charset="0"/>
                <a:ea typeface="Times New Roman" panose="02020603050405020304" pitchFamily="18" charset="0"/>
              </a:rPr>
              <a:t>this analysis we conclude that if we increase </a:t>
            </a:r>
            <a:r>
              <a:rPr lang="en-IN" sz="1800" dirty="0" err="1">
                <a:effectLst/>
                <a:latin typeface="Times New Roman" panose="02020603050405020304" pitchFamily="18" charset="0"/>
                <a:ea typeface="Times New Roman" panose="02020603050405020304" pitchFamily="18" charset="0"/>
              </a:rPr>
              <a:t>popsize</a:t>
            </a:r>
            <a:r>
              <a:rPr lang="en-IN" sz="1800" dirty="0">
                <a:effectLst/>
                <a:latin typeface="Times New Roman" panose="02020603050405020304" pitchFamily="18" charset="0"/>
                <a:ea typeface="Times New Roman" panose="02020603050405020304" pitchFamily="18" charset="0"/>
              </a:rPr>
              <a:t>, optimal solution will occurs at </a:t>
            </a:r>
            <a:r>
              <a:rPr lang="en-IN" sz="1800" b="1" dirty="0">
                <a:effectLst/>
                <a:latin typeface="Times New Roman" panose="02020603050405020304" pitchFamily="18" charset="0"/>
                <a:ea typeface="Times New Roman" panose="02020603050405020304" pitchFamily="18" charset="0"/>
              </a:rPr>
              <a:t>less generations but the run time of program will increase</a:t>
            </a:r>
            <a:r>
              <a:rPr lang="en-IN" sz="1800" dirty="0">
                <a:effectLst/>
                <a:latin typeface="Times New Roman" panose="02020603050405020304" pitchFamily="18" charset="0"/>
                <a:ea typeface="Times New Roman" panose="02020603050405020304" pitchFamily="18" charset="0"/>
              </a:rPr>
              <a:t>. The total number of generations decrease because in each generations more number of solutions are getting opportunity to prove their fitness but it is not necessarily a good thing because it leads to increase in overall runtime in the program</a:t>
            </a:r>
            <a:endParaRPr lang="en-IN" dirty="0"/>
          </a:p>
        </p:txBody>
      </p:sp>
      <p:sp>
        <p:nvSpPr>
          <p:cNvPr id="4" name="Title 1">
            <a:extLst>
              <a:ext uri="{FF2B5EF4-FFF2-40B4-BE49-F238E27FC236}">
                <a16:creationId xmlns:a16="http://schemas.microsoft.com/office/drawing/2014/main" id="{3EFF2007-50B1-8C50-5945-BE8433A70C35}"/>
              </a:ext>
            </a:extLst>
          </p:cNvPr>
          <p:cNvSpPr>
            <a:spLocks noGrp="1"/>
          </p:cNvSpPr>
          <p:nvPr>
            <p:ph type="title"/>
          </p:nvPr>
        </p:nvSpPr>
        <p:spPr>
          <a:xfrm>
            <a:off x="1552575" y="1960563"/>
            <a:ext cx="9520238" cy="1049337"/>
          </a:xfrm>
        </p:spPr>
        <p:txBody>
          <a:bodyPr/>
          <a:lstStyle/>
          <a:p>
            <a:r>
              <a:rPr lang="en-IN" dirty="0"/>
              <a:t>3)Elite size</a:t>
            </a:r>
          </a:p>
        </p:txBody>
      </p:sp>
      <p:sp>
        <p:nvSpPr>
          <p:cNvPr id="5" name="Content Placeholder 2">
            <a:extLst>
              <a:ext uri="{FF2B5EF4-FFF2-40B4-BE49-F238E27FC236}">
                <a16:creationId xmlns:a16="http://schemas.microsoft.com/office/drawing/2014/main" id="{50D40670-9372-8EC6-9C5E-34D44AABA974}"/>
              </a:ext>
            </a:extLst>
          </p:cNvPr>
          <p:cNvSpPr txBox="1">
            <a:spLocks/>
          </p:cNvSpPr>
          <p:nvPr/>
        </p:nvSpPr>
        <p:spPr>
          <a:xfrm>
            <a:off x="1247824" y="2927648"/>
            <a:ext cx="9527752" cy="100270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sz="1800">
                <a:latin typeface="Times New Roman" panose="02020603050405020304" pitchFamily="18" charset="0"/>
                <a:ea typeface="Times New Roman" panose="02020603050405020304" pitchFamily="18" charset="0"/>
              </a:rPr>
              <a:t> </a:t>
            </a:r>
            <a:r>
              <a:rPr lang="en-US" sz="1800">
                <a:solidFill>
                  <a:srgbClr val="000000"/>
                </a:solidFill>
                <a:latin typeface="Times New Roman" panose="02020603050405020304" pitchFamily="18" charset="0"/>
                <a:ea typeface="Times New Roman" panose="02020603050405020304" pitchFamily="18" charset="0"/>
              </a:rPr>
              <a:t>The number of individuals with the best fitness values in the current generation that are guaranteed to survive to the next generation </a:t>
            </a:r>
            <a:endParaRPr lang="en-IN" dirty="0"/>
          </a:p>
        </p:txBody>
      </p:sp>
      <p:pic>
        <p:nvPicPr>
          <p:cNvPr id="6" name="Picture 5">
            <a:extLst>
              <a:ext uri="{FF2B5EF4-FFF2-40B4-BE49-F238E27FC236}">
                <a16:creationId xmlns:a16="http://schemas.microsoft.com/office/drawing/2014/main" id="{55638759-9953-CB43-55C8-324EEA9299F8}"/>
              </a:ext>
            </a:extLst>
          </p:cNvPr>
          <p:cNvPicPr>
            <a:picLocks noChangeAspect="1"/>
          </p:cNvPicPr>
          <p:nvPr/>
        </p:nvPicPr>
        <p:blipFill>
          <a:blip r:embed="rId2"/>
          <a:stretch>
            <a:fillRect/>
          </a:stretch>
        </p:blipFill>
        <p:spPr>
          <a:xfrm>
            <a:off x="300253" y="3736047"/>
            <a:ext cx="5620999" cy="2322777"/>
          </a:xfrm>
          <a:prstGeom prst="rect">
            <a:avLst/>
          </a:prstGeom>
        </p:spPr>
      </p:pic>
      <p:pic>
        <p:nvPicPr>
          <p:cNvPr id="7" name="Picture 6">
            <a:extLst>
              <a:ext uri="{FF2B5EF4-FFF2-40B4-BE49-F238E27FC236}">
                <a16:creationId xmlns:a16="http://schemas.microsoft.com/office/drawing/2014/main" id="{B43E2AC8-C08C-E9BB-1B9E-0804C7E4F2AB}"/>
              </a:ext>
            </a:extLst>
          </p:cNvPr>
          <p:cNvPicPr>
            <a:picLocks noChangeAspect="1"/>
          </p:cNvPicPr>
          <p:nvPr/>
        </p:nvPicPr>
        <p:blipFill>
          <a:blip r:embed="rId3"/>
          <a:stretch>
            <a:fillRect/>
          </a:stretch>
        </p:blipFill>
        <p:spPr>
          <a:xfrm>
            <a:off x="6039080" y="3821999"/>
            <a:ext cx="5852667" cy="2322777"/>
          </a:xfrm>
          <a:prstGeom prst="rect">
            <a:avLst/>
          </a:prstGeom>
        </p:spPr>
      </p:pic>
    </p:spTree>
    <p:extLst>
      <p:ext uri="{BB962C8B-B14F-4D97-AF65-F5344CB8AC3E}">
        <p14:creationId xmlns:p14="http://schemas.microsoft.com/office/powerpoint/2010/main" val="4113933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F3EB4-29AA-6453-7C3C-C595E5BFF96F}"/>
              </a:ext>
            </a:extLst>
          </p:cNvPr>
          <p:cNvPicPr>
            <a:picLocks noChangeAspect="1"/>
          </p:cNvPicPr>
          <p:nvPr/>
        </p:nvPicPr>
        <p:blipFill>
          <a:blip r:embed="rId2"/>
          <a:stretch>
            <a:fillRect/>
          </a:stretch>
        </p:blipFill>
        <p:spPr>
          <a:xfrm>
            <a:off x="215153" y="764645"/>
            <a:ext cx="5620871" cy="2182557"/>
          </a:xfrm>
          <a:prstGeom prst="rect">
            <a:avLst/>
          </a:prstGeom>
        </p:spPr>
      </p:pic>
      <p:pic>
        <p:nvPicPr>
          <p:cNvPr id="7" name="Picture 6">
            <a:extLst>
              <a:ext uri="{FF2B5EF4-FFF2-40B4-BE49-F238E27FC236}">
                <a16:creationId xmlns:a16="http://schemas.microsoft.com/office/drawing/2014/main" id="{AE5A1049-2349-89C7-F661-26F7602CD7D5}"/>
              </a:ext>
            </a:extLst>
          </p:cNvPr>
          <p:cNvPicPr>
            <a:picLocks noChangeAspect="1"/>
          </p:cNvPicPr>
          <p:nvPr/>
        </p:nvPicPr>
        <p:blipFill>
          <a:blip r:embed="rId3"/>
          <a:stretch>
            <a:fillRect/>
          </a:stretch>
        </p:blipFill>
        <p:spPr>
          <a:xfrm>
            <a:off x="6124180" y="825610"/>
            <a:ext cx="5852667" cy="2121592"/>
          </a:xfrm>
          <a:prstGeom prst="rect">
            <a:avLst/>
          </a:prstGeom>
        </p:spPr>
      </p:pic>
      <p:sp>
        <p:nvSpPr>
          <p:cNvPr id="11" name="Content Placeholder 10">
            <a:extLst>
              <a:ext uri="{FF2B5EF4-FFF2-40B4-BE49-F238E27FC236}">
                <a16:creationId xmlns:a16="http://schemas.microsoft.com/office/drawing/2014/main" id="{CC089C50-C4FA-CD50-205D-C4826657AD44}"/>
              </a:ext>
            </a:extLst>
          </p:cNvPr>
          <p:cNvSpPr>
            <a:spLocks noGrp="1"/>
          </p:cNvSpPr>
          <p:nvPr>
            <p:ph idx="1"/>
          </p:nvPr>
        </p:nvSpPr>
        <p:spPr>
          <a:xfrm>
            <a:off x="779928" y="2348355"/>
            <a:ext cx="10274925" cy="4026480"/>
          </a:xfrm>
        </p:spPr>
        <p:txBody>
          <a:bodyPr/>
          <a:lstStyle/>
          <a:p>
            <a:endParaRPr lang="en-IN" sz="2400" u="sng" dirty="0">
              <a:effectLst>
                <a:outerShdw blurRad="38100" dist="38100" dir="2700000" algn="tl">
                  <a:srgbClr val="000000">
                    <a:alpha val="43137"/>
                  </a:srgbClr>
                </a:outerShdw>
              </a:effectLst>
            </a:endParaRPr>
          </a:p>
          <a:p>
            <a:endParaRPr lang="en-IN" sz="2400" u="sng" dirty="0">
              <a:effectLst>
                <a:outerShdw blurRad="38100" dist="38100" dir="2700000" algn="tl">
                  <a:srgbClr val="000000">
                    <a:alpha val="43137"/>
                  </a:srgbClr>
                </a:outerShdw>
              </a:effectLst>
            </a:endParaRPr>
          </a:p>
          <a:p>
            <a:r>
              <a:rPr lang="en-IN" sz="2400" u="sng" dirty="0">
                <a:effectLst>
                  <a:outerShdw blurRad="38100" dist="38100" dir="2700000" algn="tl">
                    <a:srgbClr val="000000">
                      <a:alpha val="43137"/>
                    </a:srgbClr>
                  </a:outerShdw>
                </a:effectLst>
              </a:rPr>
              <a:t>Analysis : </a:t>
            </a:r>
            <a:r>
              <a:rPr lang="en-US" sz="2000" dirty="0">
                <a:solidFill>
                  <a:srgbClr val="000000"/>
                </a:solidFill>
                <a:effectLst/>
                <a:latin typeface="Times New Roman" panose="02020603050405020304" pitchFamily="18" charset="0"/>
                <a:ea typeface="Times New Roman" panose="02020603050405020304" pitchFamily="18" charset="0"/>
              </a:rPr>
              <a:t>we found if we increase </a:t>
            </a:r>
            <a:r>
              <a:rPr lang="en-US" sz="2000" dirty="0" err="1">
                <a:solidFill>
                  <a:srgbClr val="000000"/>
                </a:solidFill>
                <a:effectLst/>
                <a:latin typeface="Times New Roman" panose="02020603050405020304" pitchFamily="18" charset="0"/>
                <a:ea typeface="Times New Roman" panose="02020603050405020304" pitchFamily="18" charset="0"/>
              </a:rPr>
              <a:t>eliteSize</a:t>
            </a:r>
            <a:r>
              <a:rPr lang="en-US" sz="2000" dirty="0">
                <a:solidFill>
                  <a:srgbClr val="000000"/>
                </a:solidFill>
                <a:effectLst/>
                <a:latin typeface="Times New Roman" panose="02020603050405020304" pitchFamily="18" charset="0"/>
                <a:ea typeface="Times New Roman" panose="02020603050405020304" pitchFamily="18" charset="0"/>
              </a:rPr>
              <a:t>, optimal solution may occurs at </a:t>
            </a:r>
            <a:r>
              <a:rPr lang="en-US" sz="2000" b="1" dirty="0">
                <a:solidFill>
                  <a:srgbClr val="000000"/>
                </a:solidFill>
                <a:effectLst/>
                <a:latin typeface="Times New Roman" panose="02020603050405020304" pitchFamily="18" charset="0"/>
                <a:ea typeface="Times New Roman" panose="02020603050405020304" pitchFamily="18" charset="0"/>
              </a:rPr>
              <a:t>less generations or more generations</a:t>
            </a:r>
            <a:r>
              <a:rPr lang="en-US" sz="2000" dirty="0">
                <a:solidFill>
                  <a:srgbClr val="000000"/>
                </a:solidFill>
                <a:effectLst/>
                <a:latin typeface="Times New Roman" panose="02020603050405020304" pitchFamily="18" charset="0"/>
                <a:ea typeface="Times New Roman" panose="02020603050405020304" pitchFamily="18" charset="0"/>
              </a:rPr>
              <a:t>. But it takes </a:t>
            </a:r>
            <a:r>
              <a:rPr lang="en-US" sz="2000" b="1" dirty="0">
                <a:solidFill>
                  <a:srgbClr val="000000"/>
                </a:solidFill>
                <a:effectLst/>
                <a:latin typeface="Times New Roman" panose="02020603050405020304" pitchFamily="18" charset="0"/>
                <a:ea typeface="Times New Roman" panose="02020603050405020304" pitchFamily="18" charset="0"/>
              </a:rPr>
              <a:t>more run time per generation hence the total run time of program will increase</a:t>
            </a:r>
            <a:endParaRPr lang="en-IN" sz="2400" b="1" u="sng" dirty="0">
              <a:effectLst>
                <a:outerShdw blurRad="38100" dist="38100" dir="2700000" algn="tl">
                  <a:srgbClr val="000000">
                    <a:alpha val="43137"/>
                  </a:srgbClr>
                </a:outerShdw>
              </a:effectLst>
            </a:endParaRPr>
          </a:p>
          <a:p>
            <a:endParaRPr lang="en-IN" dirty="0"/>
          </a:p>
        </p:txBody>
      </p:sp>
    </p:spTree>
    <p:extLst>
      <p:ext uri="{BB962C8B-B14F-4D97-AF65-F5344CB8AC3E}">
        <p14:creationId xmlns:p14="http://schemas.microsoft.com/office/powerpoint/2010/main" val="366628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A165-C58C-3A1A-BF62-66B37C0CA695}"/>
              </a:ext>
            </a:extLst>
          </p:cNvPr>
          <p:cNvSpPr>
            <a:spLocks noGrp="1"/>
          </p:cNvSpPr>
          <p:nvPr>
            <p:ph type="title"/>
          </p:nvPr>
        </p:nvSpPr>
        <p:spPr>
          <a:xfrm>
            <a:off x="1534696" y="804519"/>
            <a:ext cx="9520158" cy="513293"/>
          </a:xfrm>
        </p:spPr>
        <p:txBody>
          <a:bodyPr>
            <a:normAutofit fontScale="90000"/>
          </a:bodyPr>
          <a:lstStyle/>
          <a:p>
            <a:r>
              <a:rPr lang="en-IN" sz="1800" b="1" i="1" dirty="0">
                <a:effectLst/>
                <a:latin typeface="Cambria" panose="02040503050406030204" pitchFamily="18" charset="0"/>
                <a:ea typeface="SimSun" panose="02010600030101010101" pitchFamily="2" charset="-122"/>
                <a:cs typeface="Mangal" panose="02040503050203030202" pitchFamily="18" charset="0"/>
              </a:rPr>
              <a:t>4. </a:t>
            </a:r>
            <a:r>
              <a:rPr lang="en-IN" sz="3600" b="1" i="1" u="sng" dirty="0">
                <a:effectLst/>
                <a:latin typeface="Cambria" panose="02040503050406030204" pitchFamily="18" charset="0"/>
                <a:ea typeface="SimSun" panose="02010600030101010101" pitchFamily="2" charset="-122"/>
                <a:cs typeface="Mangal" panose="02040503050203030202" pitchFamily="18" charset="0"/>
              </a:rPr>
              <a:t>Mutation rate</a:t>
            </a:r>
            <a:r>
              <a:rPr lang="en-IN" sz="1800" b="1" i="1" dirty="0">
                <a:effectLst/>
                <a:latin typeface="Cambria" panose="02040503050406030204" pitchFamily="18" charset="0"/>
                <a:ea typeface="SimSun" panose="02010600030101010101" pitchFamily="2" charset="-122"/>
                <a:cs typeface="Mangal" panose="02040503050203030202" pitchFamily="18" charset="0"/>
              </a:rPr>
              <a:t/>
            </a:r>
            <a:br>
              <a:rPr lang="en-IN" sz="1800" b="1" i="1" dirty="0">
                <a:effectLst/>
                <a:latin typeface="Cambria" panose="02040503050406030204" pitchFamily="18" charset="0"/>
                <a:ea typeface="SimSun" panose="02010600030101010101" pitchFamily="2" charset="-122"/>
                <a:cs typeface="Mangal" panose="02040503050203030202" pitchFamily="18" charset="0"/>
              </a:rPr>
            </a:br>
            <a:endParaRPr lang="en-IN" dirty="0"/>
          </a:p>
        </p:txBody>
      </p:sp>
      <p:sp>
        <p:nvSpPr>
          <p:cNvPr id="3" name="Content Placeholder 2">
            <a:extLst>
              <a:ext uri="{FF2B5EF4-FFF2-40B4-BE49-F238E27FC236}">
                <a16:creationId xmlns:a16="http://schemas.microsoft.com/office/drawing/2014/main" id="{AD478DD1-3C57-D2E7-4860-494A060C2923}"/>
              </a:ext>
            </a:extLst>
          </p:cNvPr>
          <p:cNvSpPr>
            <a:spLocks noGrp="1"/>
          </p:cNvSpPr>
          <p:nvPr>
            <p:ph idx="1"/>
          </p:nvPr>
        </p:nvSpPr>
        <p:spPr>
          <a:xfrm>
            <a:off x="1534696" y="1111624"/>
            <a:ext cx="9520158" cy="4354721"/>
          </a:xfrm>
        </p:spPr>
        <p:txBody>
          <a:bodyPr>
            <a:normAutofit/>
          </a:bodyPr>
          <a:lstStyle/>
          <a:p>
            <a:r>
              <a:rPr lang="en-IN" sz="1800" dirty="0">
                <a:effectLst/>
                <a:latin typeface="Times New Roman" panose="02020603050405020304" pitchFamily="18" charset="0"/>
                <a:ea typeface="Times New Roman" panose="02020603050405020304" pitchFamily="18" charset="0"/>
              </a:rPr>
              <a:t>Mutation is a genetic operator used to maintain genetic diversity from one generation of a population of genetic algorithm chromosomes to the next. It is similar to biological mutation . When crossover in GA produce offspring (new solutions) by generating mixtures of the information of two known solutions, mutation is the operator that aim to exploit new areas of the search space in order to escape from local optimal</a:t>
            </a: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2089FD2-919B-0F7C-7ADE-977CAA42379C}"/>
              </a:ext>
            </a:extLst>
          </p:cNvPr>
          <p:cNvPicPr>
            <a:picLocks noChangeAspect="1"/>
          </p:cNvPicPr>
          <p:nvPr/>
        </p:nvPicPr>
        <p:blipFill>
          <a:blip r:embed="rId2"/>
          <a:stretch>
            <a:fillRect/>
          </a:stretch>
        </p:blipFill>
        <p:spPr>
          <a:xfrm>
            <a:off x="264021" y="3188661"/>
            <a:ext cx="5831979" cy="2396351"/>
          </a:xfrm>
          <a:prstGeom prst="rect">
            <a:avLst/>
          </a:prstGeom>
        </p:spPr>
      </p:pic>
      <p:pic>
        <p:nvPicPr>
          <p:cNvPr id="5" name="Picture 4">
            <a:extLst>
              <a:ext uri="{FF2B5EF4-FFF2-40B4-BE49-F238E27FC236}">
                <a16:creationId xmlns:a16="http://schemas.microsoft.com/office/drawing/2014/main" id="{57C57C80-2528-366C-898E-9173269EAA39}"/>
              </a:ext>
            </a:extLst>
          </p:cNvPr>
          <p:cNvPicPr>
            <a:picLocks noChangeAspect="1"/>
          </p:cNvPicPr>
          <p:nvPr/>
        </p:nvPicPr>
        <p:blipFill>
          <a:blip r:embed="rId3"/>
          <a:stretch>
            <a:fillRect/>
          </a:stretch>
        </p:blipFill>
        <p:spPr>
          <a:xfrm>
            <a:off x="6294775" y="3288984"/>
            <a:ext cx="5852667" cy="2310584"/>
          </a:xfrm>
          <a:prstGeom prst="rect">
            <a:avLst/>
          </a:prstGeom>
        </p:spPr>
      </p:pic>
    </p:spTree>
    <p:extLst>
      <p:ext uri="{BB962C8B-B14F-4D97-AF65-F5344CB8AC3E}">
        <p14:creationId xmlns:p14="http://schemas.microsoft.com/office/powerpoint/2010/main" val="1712910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29AF-60E4-89A6-DC0E-DCF675543AF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EB92668-0ABE-07E4-7D92-29785634C7AF}"/>
              </a:ext>
            </a:extLst>
          </p:cNvPr>
          <p:cNvPicPr>
            <a:picLocks noGrp="1" noChangeAspect="1"/>
          </p:cNvPicPr>
          <p:nvPr>
            <p:ph idx="1"/>
          </p:nvPr>
        </p:nvPicPr>
        <p:blipFill>
          <a:blip r:embed="rId2"/>
          <a:stretch>
            <a:fillRect/>
          </a:stretch>
        </p:blipFill>
        <p:spPr>
          <a:xfrm>
            <a:off x="159535" y="214420"/>
            <a:ext cx="5550984" cy="2179156"/>
          </a:xfrm>
          <a:prstGeom prst="rect">
            <a:avLst/>
          </a:prstGeom>
        </p:spPr>
      </p:pic>
      <p:pic>
        <p:nvPicPr>
          <p:cNvPr id="5" name="Picture 4">
            <a:extLst>
              <a:ext uri="{FF2B5EF4-FFF2-40B4-BE49-F238E27FC236}">
                <a16:creationId xmlns:a16="http://schemas.microsoft.com/office/drawing/2014/main" id="{21C51EC8-E8DD-B151-47C2-9C3871F43A9A}"/>
              </a:ext>
            </a:extLst>
          </p:cNvPr>
          <p:cNvPicPr>
            <a:picLocks noChangeAspect="1"/>
          </p:cNvPicPr>
          <p:nvPr/>
        </p:nvPicPr>
        <p:blipFill>
          <a:blip r:embed="rId3"/>
          <a:stretch>
            <a:fillRect/>
          </a:stretch>
        </p:blipFill>
        <p:spPr>
          <a:xfrm>
            <a:off x="6011478" y="214420"/>
            <a:ext cx="5852667" cy="2179156"/>
          </a:xfrm>
          <a:prstGeom prst="rect">
            <a:avLst/>
          </a:prstGeom>
        </p:spPr>
      </p:pic>
      <p:pic>
        <p:nvPicPr>
          <p:cNvPr id="6" name="Picture 5">
            <a:extLst>
              <a:ext uri="{FF2B5EF4-FFF2-40B4-BE49-F238E27FC236}">
                <a16:creationId xmlns:a16="http://schemas.microsoft.com/office/drawing/2014/main" id="{65592CDE-6EF6-99B4-5818-276F8F3D0834}"/>
              </a:ext>
            </a:extLst>
          </p:cNvPr>
          <p:cNvPicPr>
            <a:picLocks noChangeAspect="1"/>
          </p:cNvPicPr>
          <p:nvPr/>
        </p:nvPicPr>
        <p:blipFill>
          <a:blip r:embed="rId4"/>
          <a:stretch>
            <a:fillRect/>
          </a:stretch>
        </p:blipFill>
        <p:spPr>
          <a:xfrm>
            <a:off x="158811" y="2612399"/>
            <a:ext cx="5852667" cy="2206943"/>
          </a:xfrm>
          <a:prstGeom prst="rect">
            <a:avLst/>
          </a:prstGeom>
        </p:spPr>
      </p:pic>
      <p:pic>
        <p:nvPicPr>
          <p:cNvPr id="7" name="Picture 6">
            <a:extLst>
              <a:ext uri="{FF2B5EF4-FFF2-40B4-BE49-F238E27FC236}">
                <a16:creationId xmlns:a16="http://schemas.microsoft.com/office/drawing/2014/main" id="{7F21C71A-C90E-6990-6EF6-151C07E562D4}"/>
              </a:ext>
            </a:extLst>
          </p:cNvPr>
          <p:cNvPicPr>
            <a:picLocks noChangeAspect="1"/>
          </p:cNvPicPr>
          <p:nvPr/>
        </p:nvPicPr>
        <p:blipFill>
          <a:blip r:embed="rId5"/>
          <a:stretch>
            <a:fillRect/>
          </a:stretch>
        </p:blipFill>
        <p:spPr>
          <a:xfrm>
            <a:off x="6180523" y="2983674"/>
            <a:ext cx="5852665" cy="3069807"/>
          </a:xfrm>
          <a:prstGeom prst="rect">
            <a:avLst/>
          </a:prstGeom>
        </p:spPr>
      </p:pic>
      <p:sp>
        <p:nvSpPr>
          <p:cNvPr id="8" name="TextBox 7">
            <a:extLst>
              <a:ext uri="{FF2B5EF4-FFF2-40B4-BE49-F238E27FC236}">
                <a16:creationId xmlns:a16="http://schemas.microsoft.com/office/drawing/2014/main" id="{E2930268-6166-4D9C-EB89-3E5438A420F9}"/>
              </a:ext>
            </a:extLst>
          </p:cNvPr>
          <p:cNvSpPr txBox="1"/>
          <p:nvPr/>
        </p:nvSpPr>
        <p:spPr>
          <a:xfrm>
            <a:off x="6180523" y="2761129"/>
            <a:ext cx="5852666" cy="2308324"/>
          </a:xfrm>
          <a:prstGeom prst="rect">
            <a:avLst/>
          </a:prstGeom>
          <a:noFill/>
        </p:spPr>
        <p:txBody>
          <a:bodyPr wrap="square" rtlCol="0">
            <a:spAutoFit/>
          </a:bodyPr>
          <a:lstStyle/>
          <a:p>
            <a:r>
              <a:rPr lang="en-IN" sz="2400" dirty="0">
                <a:effectLst/>
                <a:latin typeface="Times New Roman" panose="02020603050405020304" pitchFamily="18" charset="0"/>
                <a:ea typeface="Times New Roman" panose="02020603050405020304" pitchFamily="18" charset="0"/>
              </a:rPr>
              <a:t>if we increase probability of </a:t>
            </a:r>
            <a:r>
              <a:rPr lang="en-IN" sz="2400" dirty="0" err="1">
                <a:effectLst/>
                <a:latin typeface="Times New Roman" panose="02020603050405020304" pitchFamily="18" charset="0"/>
                <a:ea typeface="Times New Roman" panose="02020603050405020304" pitchFamily="18" charset="0"/>
              </a:rPr>
              <a:t>mutation,the</a:t>
            </a:r>
            <a:r>
              <a:rPr lang="en-IN" sz="2400" dirty="0">
                <a:effectLst/>
                <a:latin typeface="Times New Roman" panose="02020603050405020304" pitchFamily="18" charset="0"/>
                <a:ea typeface="Times New Roman" panose="02020603050405020304" pitchFamily="18" charset="0"/>
              </a:rPr>
              <a:t> solution population will newer combinations, but this stop algorithm </a:t>
            </a:r>
            <a:r>
              <a:rPr lang="en-IN" sz="2400" dirty="0">
                <a:latin typeface="Times New Roman" panose="02020603050405020304" pitchFamily="18" charset="0"/>
                <a:ea typeface="Times New Roman" panose="02020603050405020304" pitchFamily="18" charset="0"/>
              </a:rPr>
              <a:t>to reach to a solution</a:t>
            </a:r>
          </a:p>
          <a:p>
            <a:pPr marL="342900" indent="-342900">
              <a:buFont typeface="Arial" panose="020B0604020202020204" pitchFamily="34" charset="0"/>
              <a:buChar char="•"/>
            </a:pPr>
            <a:r>
              <a:rPr lang="en-IN" sz="2400" dirty="0">
                <a:latin typeface="Times New Roman" panose="02020603050405020304" pitchFamily="18" charset="0"/>
              </a:rPr>
              <a:t>Also if we reduce the mutation then we get a smooth curve .</a:t>
            </a:r>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241893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4F4D9-0B16-6998-BFCF-1853E9A7BA6E}"/>
              </a:ext>
            </a:extLst>
          </p:cNvPr>
          <p:cNvSpPr>
            <a:spLocks noGrp="1"/>
          </p:cNvSpPr>
          <p:nvPr>
            <p:ph type="title"/>
          </p:nvPr>
        </p:nvSpPr>
        <p:spPr/>
        <p:txBody>
          <a:bodyPr/>
          <a:lstStyle/>
          <a:p>
            <a:r>
              <a:rPr lang="en-IN" b="1" u="sng" dirty="0">
                <a:effectLst>
                  <a:outerShdw blurRad="38100" dist="38100" dir="2700000" algn="tl">
                    <a:srgbClr val="000000">
                      <a:alpha val="43137"/>
                    </a:srgbClr>
                  </a:outerShdw>
                </a:effectLst>
              </a:rPr>
              <a:t>Selection of configuration for our product .</a:t>
            </a:r>
          </a:p>
        </p:txBody>
      </p:sp>
      <p:sp>
        <p:nvSpPr>
          <p:cNvPr id="3" name="Content Placeholder 2">
            <a:extLst>
              <a:ext uri="{FF2B5EF4-FFF2-40B4-BE49-F238E27FC236}">
                <a16:creationId xmlns:a16="http://schemas.microsoft.com/office/drawing/2014/main" id="{B4DEAC1E-DF52-E8EE-C9BA-C6851F776823}"/>
              </a:ext>
            </a:extLst>
          </p:cNvPr>
          <p:cNvSpPr>
            <a:spLocks noGrp="1"/>
          </p:cNvSpPr>
          <p:nvPr>
            <p:ph idx="1"/>
          </p:nvPr>
        </p:nvSpPr>
        <p:spPr>
          <a:xfrm>
            <a:off x="1534696" y="2015732"/>
            <a:ext cx="9520158" cy="4037749"/>
          </a:xfrm>
        </p:spPr>
        <p:txBody>
          <a:bodyPr/>
          <a:lstStyle/>
          <a:p>
            <a:r>
              <a:rPr lang="en-IN" dirty="0"/>
              <a:t>The target user of our software are small businesses , those who have limited resources . </a:t>
            </a:r>
          </a:p>
          <a:p>
            <a:r>
              <a:rPr lang="en-IN" dirty="0"/>
              <a:t>Our target is to write a program which  gives best performance for 30-50 nodes .</a:t>
            </a:r>
          </a:p>
          <a:p>
            <a:r>
              <a:rPr lang="en-IN" dirty="0"/>
              <a:t>Our selected </a:t>
            </a:r>
            <a:r>
              <a:rPr lang="en-IN" dirty="0" err="1"/>
              <a:t>cofigurations</a:t>
            </a:r>
            <a:r>
              <a:rPr lang="en-IN" dirty="0"/>
              <a:t> are </a:t>
            </a:r>
          </a:p>
          <a:p>
            <a:pPr marL="457200" indent="-457200">
              <a:buFont typeface="+mj-lt"/>
              <a:buAutoNum type="arabicPeriod"/>
            </a:pPr>
            <a:r>
              <a:rPr lang="en-IN" dirty="0"/>
              <a:t>generations = 500</a:t>
            </a:r>
          </a:p>
          <a:p>
            <a:pPr marL="457200" indent="-457200">
              <a:buFont typeface="+mj-lt"/>
              <a:buAutoNum type="arabicPeriod"/>
            </a:pPr>
            <a:r>
              <a:rPr lang="en-IN" dirty="0"/>
              <a:t>Population size = 100</a:t>
            </a:r>
          </a:p>
          <a:p>
            <a:pPr marL="457200" indent="-457200">
              <a:buFont typeface="+mj-lt"/>
              <a:buAutoNum type="arabicPeriod"/>
            </a:pPr>
            <a:r>
              <a:rPr lang="en-IN" dirty="0"/>
              <a:t>Elite size= 20</a:t>
            </a:r>
          </a:p>
          <a:p>
            <a:pPr marL="457200" indent="-457200">
              <a:buFont typeface="+mj-lt"/>
              <a:buAutoNum type="arabicPeriod"/>
            </a:pPr>
            <a:r>
              <a:rPr lang="en-IN" dirty="0"/>
              <a:t>Mutation rate =0.01</a:t>
            </a:r>
          </a:p>
          <a:p>
            <a:pPr marL="0" indent="0">
              <a:buNone/>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Tree>
    <p:extLst>
      <p:ext uri="{BB962C8B-B14F-4D97-AF65-F5344CB8AC3E}">
        <p14:creationId xmlns:p14="http://schemas.microsoft.com/office/powerpoint/2010/main" val="376450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8155" y="2822372"/>
            <a:ext cx="9520158" cy="1049235"/>
          </a:xfrm>
        </p:spPr>
        <p:txBody>
          <a:bodyPr/>
          <a:lstStyle/>
          <a:p>
            <a:r>
              <a:rPr lang="en-IN" dirty="0"/>
              <a:t>Hardware Used</a:t>
            </a:r>
            <a:br>
              <a:rPr lang="en-IN" dirty="0"/>
            </a:br>
            <a:endParaRPr lang="en-IN" dirty="0"/>
          </a:p>
        </p:txBody>
      </p:sp>
      <p:sp>
        <p:nvSpPr>
          <p:cNvPr id="3" name="Content Placeholder 2"/>
          <p:cNvSpPr>
            <a:spLocks noGrp="1"/>
          </p:cNvSpPr>
          <p:nvPr>
            <p:ph idx="1"/>
          </p:nvPr>
        </p:nvSpPr>
        <p:spPr>
          <a:xfrm>
            <a:off x="1418155" y="3629379"/>
            <a:ext cx="9520158" cy="2220092"/>
          </a:xfrm>
        </p:spPr>
        <p:txBody>
          <a:bodyPr>
            <a:normAutofit/>
          </a:bodyPr>
          <a:lstStyle/>
          <a:p>
            <a:r>
              <a:rPr lang="en-IN" dirty="0"/>
              <a:t>Processor –intel i5  10</a:t>
            </a:r>
            <a:r>
              <a:rPr lang="en-IN" baseline="30000" dirty="0"/>
              <a:t>th</a:t>
            </a:r>
            <a:r>
              <a:rPr lang="en-IN" dirty="0"/>
              <a:t> Generation</a:t>
            </a:r>
          </a:p>
          <a:p>
            <a:r>
              <a:rPr lang="en-IN" dirty="0"/>
              <a:t>RAM – 8 GB</a:t>
            </a:r>
          </a:p>
          <a:p>
            <a:endParaRPr lang="en-IN" dirty="0"/>
          </a:p>
          <a:p>
            <a:endParaRPr lang="en-IN" dirty="0"/>
          </a:p>
          <a:p>
            <a:endParaRPr lang="en-IN" dirty="0"/>
          </a:p>
          <a:p>
            <a:endParaRPr lang="en-IN" dirty="0"/>
          </a:p>
        </p:txBody>
      </p:sp>
      <p:sp>
        <p:nvSpPr>
          <p:cNvPr id="4" name="Title 1"/>
          <p:cNvSpPr txBox="1">
            <a:spLocks/>
          </p:cNvSpPr>
          <p:nvPr/>
        </p:nvSpPr>
        <p:spPr>
          <a:xfrm>
            <a:off x="1418155" y="702812"/>
            <a:ext cx="9520158" cy="10492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lvl="0"/>
            <a:r>
              <a:rPr lang="en-US" sz="4400" dirty="0"/>
              <a:t>5 .Building user friendly interface </a:t>
            </a:r>
          </a:p>
        </p:txBody>
      </p:sp>
    </p:spTree>
    <p:extLst>
      <p:ext uri="{BB962C8B-B14F-4D97-AF65-F5344CB8AC3E}">
        <p14:creationId xmlns:p14="http://schemas.microsoft.com/office/powerpoint/2010/main" val="2035484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4696" y="2015733"/>
            <a:ext cx="9520158" cy="1009856"/>
          </a:xfrm>
        </p:spPr>
        <p:txBody>
          <a:bodyPr/>
          <a:lstStyle/>
          <a:p>
            <a:r>
              <a:rPr lang="en-IN" dirty="0"/>
              <a:t>Python</a:t>
            </a:r>
          </a:p>
          <a:p>
            <a:r>
              <a:rPr lang="en-IN" dirty="0"/>
              <a:t>IDE used -VS Code</a:t>
            </a:r>
          </a:p>
          <a:p>
            <a:endParaRPr lang="en-IN" dirty="0"/>
          </a:p>
        </p:txBody>
      </p:sp>
      <p:sp>
        <p:nvSpPr>
          <p:cNvPr id="4" name="Title 3"/>
          <p:cNvSpPr>
            <a:spLocks noGrp="1"/>
          </p:cNvSpPr>
          <p:nvPr>
            <p:ph type="title"/>
          </p:nvPr>
        </p:nvSpPr>
        <p:spPr>
          <a:prstGeom prst="rect">
            <a:avLst/>
          </a:prstGeom>
        </p:spPr>
        <p:txBody>
          <a:bodyPr wrap="square">
            <a:spAutoFit/>
          </a:bodyPr>
          <a:lstStyle/>
          <a:p>
            <a:r>
              <a:rPr lang="en-IN" sz="3200" dirty="0">
                <a:solidFill>
                  <a:prstClr val="black"/>
                </a:solidFill>
                <a:ea typeface="+mj-ea"/>
                <a:cs typeface="+mj-cs"/>
              </a:rPr>
              <a:t>Software Used</a:t>
            </a:r>
            <a:endParaRPr lang="en-IN" dirty="0"/>
          </a:p>
        </p:txBody>
      </p:sp>
      <p:sp>
        <p:nvSpPr>
          <p:cNvPr id="5" name="Title 3"/>
          <p:cNvSpPr txBox="1">
            <a:spLocks/>
          </p:cNvSpPr>
          <p:nvPr/>
        </p:nvSpPr>
        <p:spPr>
          <a:xfrm>
            <a:off x="1534696" y="3176654"/>
            <a:ext cx="9520158" cy="535531"/>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IN" dirty="0">
                <a:solidFill>
                  <a:prstClr val="black"/>
                </a:solidFill>
              </a:rPr>
              <a:t>Library  Used</a:t>
            </a:r>
            <a:endParaRPr lang="en-IN" dirty="0"/>
          </a:p>
        </p:txBody>
      </p:sp>
      <p:sp>
        <p:nvSpPr>
          <p:cNvPr id="6" name="Content Placeholder 2"/>
          <p:cNvSpPr txBox="1">
            <a:spLocks/>
          </p:cNvSpPr>
          <p:nvPr/>
        </p:nvSpPr>
        <p:spPr>
          <a:xfrm>
            <a:off x="1534695" y="3863250"/>
            <a:ext cx="10110457" cy="2194650"/>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IN" dirty="0" smtClean="0"/>
          </a:p>
          <a:p>
            <a:r>
              <a:rPr lang="en-IN" dirty="0" err="1" smtClean="0"/>
              <a:t>Dearpygui</a:t>
            </a:r>
            <a:endParaRPr lang="en-IN" dirty="0"/>
          </a:p>
          <a:p>
            <a:r>
              <a:rPr lang="en-IN" dirty="0" err="1"/>
              <a:t>Numpy</a:t>
            </a:r>
            <a:endParaRPr lang="en-IN" dirty="0"/>
          </a:p>
          <a:p>
            <a:r>
              <a:rPr lang="en-IN" dirty="0" smtClean="0"/>
              <a:t>Pandas</a:t>
            </a:r>
          </a:p>
          <a:p>
            <a:r>
              <a:rPr lang="en-IN" dirty="0" err="1" smtClean="0"/>
              <a:t>PyInstaller</a:t>
            </a:r>
            <a:endParaRPr lang="en-IN" dirty="0"/>
          </a:p>
          <a:p>
            <a:endParaRPr lang="en-IN" dirty="0"/>
          </a:p>
        </p:txBody>
      </p:sp>
    </p:spTree>
    <p:extLst>
      <p:ext uri="{BB962C8B-B14F-4D97-AF65-F5344CB8AC3E}">
        <p14:creationId xmlns:p14="http://schemas.microsoft.com/office/powerpoint/2010/main" val="84426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98" y="146766"/>
            <a:ext cx="9520158" cy="674657"/>
          </a:xfrm>
        </p:spPr>
        <p:txBody>
          <a:bodyPr/>
          <a:lstStyle/>
          <a:p>
            <a:r>
              <a:rPr lang="en-IN" dirty="0"/>
              <a:t>Software Screenshot</a:t>
            </a:r>
          </a:p>
        </p:txBody>
      </p:sp>
      <p:pic>
        <p:nvPicPr>
          <p:cNvPr id="5" name="Content Placeholder 4">
            <a:extLst>
              <a:ext uri="{FF2B5EF4-FFF2-40B4-BE49-F238E27FC236}">
                <a16:creationId xmlns:a16="http://schemas.microsoft.com/office/drawing/2014/main" id="{C4FDDB2D-C5DC-7E41-3A56-5D99EB8EFD0F}"/>
              </a:ext>
            </a:extLst>
          </p:cNvPr>
          <p:cNvPicPr>
            <a:picLocks noGrp="1" noChangeAspect="1"/>
          </p:cNvPicPr>
          <p:nvPr>
            <p:ph idx="1"/>
          </p:nvPr>
        </p:nvPicPr>
        <p:blipFill>
          <a:blip r:embed="rId2"/>
          <a:stretch>
            <a:fillRect/>
          </a:stretch>
        </p:blipFill>
        <p:spPr>
          <a:xfrm>
            <a:off x="141554" y="968188"/>
            <a:ext cx="11566226" cy="5208494"/>
          </a:xfrm>
        </p:spPr>
      </p:pic>
    </p:spTree>
    <p:extLst>
      <p:ext uri="{BB962C8B-B14F-4D97-AF65-F5344CB8AC3E}">
        <p14:creationId xmlns:p14="http://schemas.microsoft.com/office/powerpoint/2010/main" val="141916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the software works:-</a:t>
            </a:r>
          </a:p>
        </p:txBody>
      </p:sp>
      <p:sp>
        <p:nvSpPr>
          <p:cNvPr id="3" name="Content Placeholder 2"/>
          <p:cNvSpPr>
            <a:spLocks noGrp="1"/>
          </p:cNvSpPr>
          <p:nvPr>
            <p:ph idx="1"/>
          </p:nvPr>
        </p:nvSpPr>
        <p:spPr>
          <a:xfrm>
            <a:off x="1534696" y="2015732"/>
            <a:ext cx="9276739" cy="3524456"/>
          </a:xfrm>
        </p:spPr>
        <p:txBody>
          <a:bodyPr/>
          <a:lstStyle/>
          <a:p>
            <a:r>
              <a:rPr lang="en-IN" dirty="0"/>
              <a:t>In the UI select the cities you want to connect then it will show the </a:t>
            </a:r>
            <a:r>
              <a:rPr lang="en-IN" dirty="0" smtClean="0"/>
              <a:t>city of </a:t>
            </a:r>
            <a:r>
              <a:rPr lang="en-IN" dirty="0"/>
              <a:t>list to be travelled serial </a:t>
            </a:r>
            <a:r>
              <a:rPr lang="en-IN" dirty="0" smtClean="0"/>
              <a:t>wise</a:t>
            </a:r>
            <a:r>
              <a:rPr lang="en-IN" dirty="0" smtClean="0"/>
              <a:t>.</a:t>
            </a:r>
            <a:endParaRPr lang="en-IN" dirty="0"/>
          </a:p>
          <a:p>
            <a:r>
              <a:rPr lang="en-IN" dirty="0"/>
              <a:t>The program uses  genetic algorithm to solve this problem . </a:t>
            </a:r>
          </a:p>
          <a:p>
            <a:r>
              <a:rPr lang="en-IN" dirty="0"/>
              <a:t>Internally we have feed the locations of the cities in the program  it calculates distance by </a:t>
            </a:r>
            <a:r>
              <a:rPr lang="en-IN" dirty="0" err="1"/>
              <a:t>haversine</a:t>
            </a:r>
            <a:r>
              <a:rPr lang="en-IN" dirty="0"/>
              <a:t> formula then applies the genetic algorithm.</a:t>
            </a:r>
          </a:p>
          <a:p>
            <a:endParaRPr lang="en-IN" dirty="0"/>
          </a:p>
        </p:txBody>
      </p:sp>
    </p:spTree>
    <p:extLst>
      <p:ext uri="{BB962C8B-B14F-4D97-AF65-F5344CB8AC3E}">
        <p14:creationId xmlns:p14="http://schemas.microsoft.com/office/powerpoint/2010/main" val="377304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5CBE-C8C8-1DCB-83FF-05A3D35FB1F6}"/>
              </a:ext>
            </a:extLst>
          </p:cNvPr>
          <p:cNvSpPr>
            <a:spLocks noGrp="1"/>
          </p:cNvSpPr>
          <p:nvPr>
            <p:ph type="title"/>
          </p:nvPr>
        </p:nvSpPr>
        <p:spPr>
          <a:xfrm>
            <a:off x="1534696" y="233083"/>
            <a:ext cx="9520158" cy="681318"/>
          </a:xfrm>
        </p:spPr>
        <p:txBody>
          <a:bodyPr>
            <a:normAutofit fontScale="90000"/>
          </a:bodyPr>
          <a:lstStyle/>
          <a:p>
            <a:r>
              <a:rPr lang="en-IN" sz="4400" b="1" i="1" u="sng" dirty="0">
                <a:effectLst>
                  <a:outerShdw blurRad="38100" dist="38100" dir="2700000" algn="tl">
                    <a:srgbClr val="000000">
                      <a:alpha val="43137"/>
                    </a:srgbClr>
                  </a:outerShdw>
                </a:effectLst>
              </a:rPr>
              <a:t>Web application </a:t>
            </a:r>
          </a:p>
        </p:txBody>
      </p:sp>
      <p:pic>
        <p:nvPicPr>
          <p:cNvPr id="7" name="Picture 6">
            <a:extLst>
              <a:ext uri="{FF2B5EF4-FFF2-40B4-BE49-F238E27FC236}">
                <a16:creationId xmlns:a16="http://schemas.microsoft.com/office/drawing/2014/main" id="{98D0AB18-358B-4EEE-4833-75A4D632D02A}"/>
              </a:ext>
            </a:extLst>
          </p:cNvPr>
          <p:cNvPicPr>
            <a:picLocks noChangeAspect="1"/>
          </p:cNvPicPr>
          <p:nvPr/>
        </p:nvPicPr>
        <p:blipFill>
          <a:blip r:embed="rId2"/>
          <a:stretch>
            <a:fillRect/>
          </a:stretch>
        </p:blipFill>
        <p:spPr>
          <a:xfrm>
            <a:off x="170329" y="1047326"/>
            <a:ext cx="11591365" cy="5810674"/>
          </a:xfrm>
          <a:prstGeom prst="rect">
            <a:avLst/>
          </a:prstGeom>
        </p:spPr>
      </p:pic>
    </p:spTree>
    <p:extLst>
      <p:ext uri="{BB962C8B-B14F-4D97-AF65-F5344CB8AC3E}">
        <p14:creationId xmlns:p14="http://schemas.microsoft.com/office/powerpoint/2010/main" val="6814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endParaRPr lang="en-IN" dirty="0"/>
          </a:p>
        </p:txBody>
      </p:sp>
      <p:sp>
        <p:nvSpPr>
          <p:cNvPr id="3" name="Content Placeholder 2"/>
          <p:cNvSpPr>
            <a:spLocks noGrp="1"/>
          </p:cNvSpPr>
          <p:nvPr>
            <p:ph idx="1"/>
          </p:nvPr>
        </p:nvSpPr>
        <p:spPr>
          <a:xfrm>
            <a:off x="1534696" y="2015732"/>
            <a:ext cx="9520158" cy="3632033"/>
          </a:xfrm>
        </p:spPr>
        <p:txBody>
          <a:bodyPr/>
          <a:lstStyle/>
          <a:p>
            <a:pPr marL="457200" indent="-457200">
              <a:buFont typeface="+mj-lt"/>
              <a:buAutoNum type="arabicPeriod"/>
            </a:pPr>
            <a:r>
              <a:rPr lang="en-US" dirty="0"/>
              <a:t>To identify to problem involved in decision making while touring and mathematical modeling of touring problem.</a:t>
            </a:r>
          </a:p>
          <a:p>
            <a:pPr marL="457200" indent="-457200">
              <a:buFont typeface="+mj-lt"/>
              <a:buAutoNum type="arabicPeriod"/>
            </a:pPr>
            <a:r>
              <a:rPr lang="en-US" dirty="0"/>
              <a:t>To identify the suitable solution that could be utilized by industry(as well small enterprises),provide limited resources and time.</a:t>
            </a:r>
          </a:p>
          <a:p>
            <a:pPr marL="457200" indent="-457200">
              <a:buFont typeface="+mj-lt"/>
              <a:buAutoNum type="arabicPeriod"/>
            </a:pPr>
            <a:r>
              <a:rPr lang="en-US" dirty="0"/>
              <a:t>To create a user friendly software which provide fairly optimum solution to improve to the decision making and enhance overall profitability of operation.</a:t>
            </a:r>
            <a:endParaRPr lang="en-IN" dirty="0"/>
          </a:p>
        </p:txBody>
      </p:sp>
    </p:spTree>
    <p:extLst>
      <p:ext uri="{BB962C8B-B14F-4D97-AF65-F5344CB8AC3E}">
        <p14:creationId xmlns:p14="http://schemas.microsoft.com/office/powerpoint/2010/main" val="2272672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107577"/>
            <a:ext cx="9520158" cy="717176"/>
          </a:xfrm>
        </p:spPr>
        <p:txBody>
          <a:bodyPr>
            <a:normAutofit fontScale="90000"/>
          </a:bodyPr>
          <a:lstStyle/>
          <a:p>
            <a:r>
              <a:rPr lang="en-US" dirty="0"/>
              <a:t>6) </a:t>
            </a:r>
            <a:r>
              <a:rPr lang="en-US" b="1" u="sng" dirty="0">
                <a:effectLst>
                  <a:outerShdw blurRad="38100" dist="38100" dir="2700000" algn="tl">
                    <a:srgbClr val="000000">
                      <a:alpha val="43137"/>
                    </a:srgbClr>
                  </a:outerShdw>
                </a:effectLst>
              </a:rPr>
              <a:t>Application of our product on real life problems</a:t>
            </a:r>
            <a:endParaRPr lang="en-IN"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34696" y="914400"/>
            <a:ext cx="9520158" cy="4551945"/>
          </a:xfrm>
        </p:spPr>
        <p:txBody>
          <a:bodyPr/>
          <a:lstStyle/>
          <a:p>
            <a:pPr marL="457200" indent="-457200">
              <a:buFont typeface="+mj-lt"/>
              <a:buAutoNum type="arabicPeriod"/>
            </a:pPr>
            <a:r>
              <a:rPr lang="en-IN" dirty="0"/>
              <a:t>Optimum tour route that connect all state capital of </a:t>
            </a:r>
            <a:r>
              <a:rPr lang="en-IN" dirty="0" err="1"/>
              <a:t>india</a:t>
            </a:r>
            <a:r>
              <a:rPr lang="en-IN" dirty="0"/>
              <a:t> .</a:t>
            </a:r>
          </a:p>
        </p:txBody>
      </p:sp>
      <p:pic>
        <p:nvPicPr>
          <p:cNvPr id="6" name="Picture 5">
            <a:extLst>
              <a:ext uri="{FF2B5EF4-FFF2-40B4-BE49-F238E27FC236}">
                <a16:creationId xmlns:a16="http://schemas.microsoft.com/office/drawing/2014/main" id="{E2A2C9DE-0F4A-1630-B917-253625C97C55}"/>
              </a:ext>
            </a:extLst>
          </p:cNvPr>
          <p:cNvPicPr>
            <a:picLocks noChangeAspect="1"/>
          </p:cNvPicPr>
          <p:nvPr/>
        </p:nvPicPr>
        <p:blipFill>
          <a:blip r:embed="rId2"/>
          <a:stretch>
            <a:fillRect/>
          </a:stretch>
        </p:blipFill>
        <p:spPr>
          <a:xfrm>
            <a:off x="202127" y="1391655"/>
            <a:ext cx="4970509" cy="5193037"/>
          </a:xfrm>
          <a:prstGeom prst="rect">
            <a:avLst/>
          </a:prstGeom>
        </p:spPr>
      </p:pic>
      <p:pic>
        <p:nvPicPr>
          <p:cNvPr id="7" name="Picture 6">
            <a:extLst>
              <a:ext uri="{FF2B5EF4-FFF2-40B4-BE49-F238E27FC236}">
                <a16:creationId xmlns:a16="http://schemas.microsoft.com/office/drawing/2014/main" id="{9B9522B5-1FDB-B4EE-AE3F-3BB10A021BBA}"/>
              </a:ext>
            </a:extLst>
          </p:cNvPr>
          <p:cNvPicPr>
            <a:picLocks noChangeAspect="1"/>
          </p:cNvPicPr>
          <p:nvPr/>
        </p:nvPicPr>
        <p:blipFill>
          <a:blip r:embed="rId3"/>
          <a:stretch>
            <a:fillRect/>
          </a:stretch>
        </p:blipFill>
        <p:spPr>
          <a:xfrm>
            <a:off x="5552951" y="1871151"/>
            <a:ext cx="6436922" cy="4616823"/>
          </a:xfrm>
          <a:prstGeom prst="rect">
            <a:avLst/>
          </a:prstGeom>
        </p:spPr>
      </p:pic>
    </p:spTree>
    <p:extLst>
      <p:ext uri="{BB962C8B-B14F-4D97-AF65-F5344CB8AC3E}">
        <p14:creationId xmlns:p14="http://schemas.microsoft.com/office/powerpoint/2010/main" val="33646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2BE7F-EF8E-A173-A480-2AC2F4DC382C}"/>
              </a:ext>
            </a:extLst>
          </p:cNvPr>
          <p:cNvSpPr>
            <a:spLocks noGrp="1"/>
          </p:cNvSpPr>
          <p:nvPr>
            <p:ph idx="1"/>
          </p:nvPr>
        </p:nvSpPr>
        <p:spPr>
          <a:xfrm>
            <a:off x="1534696" y="179294"/>
            <a:ext cx="9520158" cy="5665694"/>
          </a:xfrm>
        </p:spPr>
        <p:txBody>
          <a:bodyPr/>
          <a:lstStyle/>
          <a:p>
            <a:r>
              <a:rPr lang="en-IN" u="sng" dirty="0">
                <a:effectLst>
                  <a:outerShdw blurRad="38100" dist="38100" dir="2700000" algn="tl">
                    <a:srgbClr val="000000">
                      <a:alpha val="43137"/>
                    </a:srgbClr>
                  </a:outerShdw>
                </a:effectLst>
              </a:rPr>
              <a:t>South Indian temple tour plan </a:t>
            </a:r>
            <a:r>
              <a:rPr lang="en-IN" dirty="0"/>
              <a:t>: tour of prominent south </a:t>
            </a:r>
            <a:r>
              <a:rPr lang="en-IN" dirty="0" err="1"/>
              <a:t>india</a:t>
            </a:r>
            <a:r>
              <a:rPr lang="en-IN" dirty="0"/>
              <a:t> temples starting from </a:t>
            </a:r>
            <a:r>
              <a:rPr lang="en-IN" dirty="0" err="1"/>
              <a:t>lucknow</a:t>
            </a:r>
            <a:r>
              <a:rPr lang="en-IN" dirty="0"/>
              <a:t> .</a:t>
            </a:r>
            <a:endParaRPr lang="en-IN" u="sng"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AA0AB388-D206-63CB-2704-4735E334BC0B}"/>
              </a:ext>
            </a:extLst>
          </p:cNvPr>
          <p:cNvPicPr>
            <a:picLocks noChangeAspect="1"/>
          </p:cNvPicPr>
          <p:nvPr/>
        </p:nvPicPr>
        <p:blipFill>
          <a:blip r:embed="rId2"/>
          <a:stretch>
            <a:fillRect/>
          </a:stretch>
        </p:blipFill>
        <p:spPr>
          <a:xfrm>
            <a:off x="182046" y="1075765"/>
            <a:ext cx="5125060" cy="4054191"/>
          </a:xfrm>
          <a:prstGeom prst="rect">
            <a:avLst/>
          </a:prstGeom>
        </p:spPr>
      </p:pic>
      <p:sp>
        <p:nvSpPr>
          <p:cNvPr id="11" name="TextBox 10">
            <a:extLst>
              <a:ext uri="{FF2B5EF4-FFF2-40B4-BE49-F238E27FC236}">
                <a16:creationId xmlns:a16="http://schemas.microsoft.com/office/drawing/2014/main" id="{4FD0F912-190F-9A3A-13F0-E272A93DF5E0}"/>
              </a:ext>
            </a:extLst>
          </p:cNvPr>
          <p:cNvSpPr txBox="1"/>
          <p:nvPr/>
        </p:nvSpPr>
        <p:spPr>
          <a:xfrm>
            <a:off x="6403041" y="747315"/>
            <a:ext cx="6100482" cy="5632311"/>
          </a:xfrm>
          <a:prstGeom prst="rect">
            <a:avLst/>
          </a:prstGeom>
          <a:noFill/>
        </p:spPr>
        <p:txBody>
          <a:bodyPr wrap="square">
            <a:spAutoFit/>
          </a:bodyPr>
          <a:lstStyle/>
          <a:p>
            <a:r>
              <a:rPr lang="en-IN" dirty="0"/>
              <a:t>These temples 18 are as follows :</a:t>
            </a:r>
          </a:p>
          <a:p>
            <a:endParaRPr lang="en-IN" dirty="0"/>
          </a:p>
          <a:p>
            <a:r>
              <a:rPr lang="en-IN" dirty="0"/>
              <a:t>1.	Padmanabhaswamy Temple – Trivandrum</a:t>
            </a:r>
          </a:p>
          <a:p>
            <a:r>
              <a:rPr lang="en-IN" dirty="0"/>
              <a:t>2.	</a:t>
            </a:r>
            <a:r>
              <a:rPr lang="en-IN" dirty="0" err="1"/>
              <a:t>Ramanathaswamy</a:t>
            </a:r>
            <a:r>
              <a:rPr lang="en-IN" dirty="0"/>
              <a:t> Temple – </a:t>
            </a:r>
            <a:r>
              <a:rPr lang="en-IN" dirty="0" err="1"/>
              <a:t>Rameshwaram</a:t>
            </a:r>
            <a:endParaRPr lang="en-IN" dirty="0"/>
          </a:p>
          <a:p>
            <a:r>
              <a:rPr lang="en-IN" dirty="0"/>
              <a:t>3.	</a:t>
            </a:r>
            <a:r>
              <a:rPr lang="en-IN" dirty="0" err="1"/>
              <a:t>Ranganathaswamy</a:t>
            </a:r>
            <a:r>
              <a:rPr lang="en-IN" dirty="0"/>
              <a:t> Temple – Trichy</a:t>
            </a:r>
          </a:p>
          <a:p>
            <a:r>
              <a:rPr lang="en-IN" dirty="0"/>
              <a:t>4.	Venkateshwara Temple – Tirupati</a:t>
            </a:r>
          </a:p>
          <a:p>
            <a:r>
              <a:rPr lang="en-IN" dirty="0"/>
              <a:t>5.	</a:t>
            </a:r>
            <a:r>
              <a:rPr lang="en-IN" dirty="0" err="1"/>
              <a:t>Chennakeshava</a:t>
            </a:r>
            <a:r>
              <a:rPr lang="en-IN" dirty="0"/>
              <a:t> Temple – </a:t>
            </a:r>
            <a:r>
              <a:rPr lang="en-IN" dirty="0" err="1"/>
              <a:t>Belur</a:t>
            </a:r>
            <a:endParaRPr lang="en-IN" dirty="0"/>
          </a:p>
          <a:p>
            <a:r>
              <a:rPr lang="en-IN" dirty="0"/>
              <a:t>6.	</a:t>
            </a:r>
            <a:r>
              <a:rPr lang="en-IN" dirty="0" err="1"/>
              <a:t>Arunachaleswar</a:t>
            </a:r>
            <a:r>
              <a:rPr lang="en-IN" dirty="0"/>
              <a:t> Temple – </a:t>
            </a:r>
            <a:r>
              <a:rPr lang="en-IN" dirty="0" err="1"/>
              <a:t>Thiruvannamalai</a:t>
            </a:r>
            <a:endParaRPr lang="en-IN" dirty="0"/>
          </a:p>
          <a:p>
            <a:r>
              <a:rPr lang="en-IN" dirty="0"/>
              <a:t>7.	</a:t>
            </a:r>
            <a:r>
              <a:rPr lang="en-IN" dirty="0" err="1"/>
              <a:t>Brihadeeswarar</a:t>
            </a:r>
            <a:r>
              <a:rPr lang="en-IN" dirty="0"/>
              <a:t> Temple – Thanjavur</a:t>
            </a:r>
          </a:p>
          <a:p>
            <a:r>
              <a:rPr lang="en-IN" dirty="0"/>
              <a:t>8.	Meenakshi Temple – Madurai</a:t>
            </a:r>
          </a:p>
          <a:p>
            <a:r>
              <a:rPr lang="en-IN" dirty="0"/>
              <a:t>9.	</a:t>
            </a:r>
            <a:r>
              <a:rPr lang="en-IN" dirty="0" err="1"/>
              <a:t>Guruvayur</a:t>
            </a:r>
            <a:r>
              <a:rPr lang="en-IN" dirty="0"/>
              <a:t> Temple – </a:t>
            </a:r>
            <a:r>
              <a:rPr lang="en-IN" dirty="0" err="1"/>
              <a:t>Guruvayur</a:t>
            </a:r>
            <a:endParaRPr lang="en-IN" dirty="0"/>
          </a:p>
          <a:p>
            <a:r>
              <a:rPr lang="en-IN" dirty="0"/>
              <a:t>10.	</a:t>
            </a:r>
            <a:r>
              <a:rPr lang="en-IN" dirty="0" err="1"/>
              <a:t>Kailasanathar</a:t>
            </a:r>
            <a:r>
              <a:rPr lang="en-IN" dirty="0"/>
              <a:t> Temple – Kanchipuram</a:t>
            </a:r>
          </a:p>
          <a:p>
            <a:r>
              <a:rPr lang="en-IN" dirty="0"/>
              <a:t>11.	</a:t>
            </a:r>
            <a:r>
              <a:rPr lang="en-IN" dirty="0" err="1"/>
              <a:t>Ekambareswarar</a:t>
            </a:r>
            <a:r>
              <a:rPr lang="en-IN" dirty="0"/>
              <a:t> Temple – Kanchipuram</a:t>
            </a:r>
          </a:p>
          <a:p>
            <a:r>
              <a:rPr lang="en-IN" dirty="0"/>
              <a:t>12.	</a:t>
            </a:r>
            <a:r>
              <a:rPr lang="en-IN" dirty="0" err="1"/>
              <a:t>Sarangapani</a:t>
            </a:r>
            <a:r>
              <a:rPr lang="en-IN" dirty="0"/>
              <a:t> Temple – </a:t>
            </a:r>
            <a:r>
              <a:rPr lang="en-IN" dirty="0" err="1"/>
              <a:t>Kumbakonam</a:t>
            </a:r>
            <a:endParaRPr lang="en-IN" dirty="0"/>
          </a:p>
          <a:p>
            <a:r>
              <a:rPr lang="en-IN" dirty="0"/>
              <a:t>13.	</a:t>
            </a:r>
            <a:r>
              <a:rPr lang="en-IN" dirty="0" err="1"/>
              <a:t>Vadakkunnathan</a:t>
            </a:r>
            <a:r>
              <a:rPr lang="en-IN" dirty="0"/>
              <a:t> Temple – Thrissur</a:t>
            </a:r>
          </a:p>
          <a:p>
            <a:r>
              <a:rPr lang="en-IN" dirty="0"/>
              <a:t>14.	</a:t>
            </a:r>
            <a:r>
              <a:rPr lang="en-IN" dirty="0" err="1"/>
              <a:t>Annapoorneshwari</a:t>
            </a:r>
            <a:r>
              <a:rPr lang="en-IN" dirty="0"/>
              <a:t> Temple – </a:t>
            </a:r>
            <a:r>
              <a:rPr lang="en-IN" dirty="0" err="1"/>
              <a:t>Horanadu</a:t>
            </a:r>
            <a:endParaRPr lang="en-IN" dirty="0"/>
          </a:p>
          <a:p>
            <a:r>
              <a:rPr lang="en-IN" dirty="0"/>
              <a:t>15.	Shore Temple – Mahabalipuram</a:t>
            </a:r>
          </a:p>
          <a:p>
            <a:r>
              <a:rPr lang="en-IN" dirty="0"/>
              <a:t>16.	</a:t>
            </a:r>
            <a:r>
              <a:rPr lang="en-IN" dirty="0" err="1"/>
              <a:t>Sivagiri</a:t>
            </a:r>
            <a:r>
              <a:rPr lang="en-IN" dirty="0"/>
              <a:t> Temple – </a:t>
            </a:r>
            <a:r>
              <a:rPr lang="en-IN" dirty="0" err="1"/>
              <a:t>Varkala</a:t>
            </a:r>
            <a:endParaRPr lang="en-IN" dirty="0"/>
          </a:p>
          <a:p>
            <a:r>
              <a:rPr lang="en-IN" dirty="0"/>
              <a:t>17.	Mahabaleshwar Temple – </a:t>
            </a:r>
            <a:r>
              <a:rPr lang="en-IN" dirty="0" err="1"/>
              <a:t>Gokarna</a:t>
            </a:r>
            <a:endParaRPr lang="en-IN" dirty="0"/>
          </a:p>
          <a:p>
            <a:r>
              <a:rPr lang="en-IN" dirty="0"/>
              <a:t>18.	Parthasarathy Temple – </a:t>
            </a:r>
            <a:r>
              <a:rPr lang="en-IN" dirty="0" err="1"/>
              <a:t>Aranmula</a:t>
            </a:r>
            <a:endParaRPr lang="en-IN" dirty="0"/>
          </a:p>
        </p:txBody>
      </p:sp>
    </p:spTree>
    <p:extLst>
      <p:ext uri="{BB962C8B-B14F-4D97-AF65-F5344CB8AC3E}">
        <p14:creationId xmlns:p14="http://schemas.microsoft.com/office/powerpoint/2010/main" val="1959136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4696" y="313766"/>
            <a:ext cx="9520158" cy="5152580"/>
          </a:xfrm>
        </p:spPr>
        <p:txBody>
          <a:bodyPr/>
          <a:lstStyle/>
          <a:p>
            <a:r>
              <a:rPr lang="en-IN" b="1" u="sng" dirty="0"/>
              <a:t>CEO Problem : </a:t>
            </a:r>
            <a:r>
              <a:rPr lang="en-IN" dirty="0"/>
              <a:t>suppose there is a </a:t>
            </a:r>
            <a:r>
              <a:rPr lang="en-IN" dirty="0" err="1"/>
              <a:t>ceo</a:t>
            </a:r>
            <a:r>
              <a:rPr lang="en-IN" dirty="0"/>
              <a:t> who need to visit his 10 factory location in 10 different cities in </a:t>
            </a:r>
            <a:r>
              <a:rPr lang="en-IN" dirty="0" err="1"/>
              <a:t>india</a:t>
            </a:r>
            <a:endParaRPr lang="en-IN" b="1" u="sng" dirty="0"/>
          </a:p>
        </p:txBody>
      </p:sp>
      <p:pic>
        <p:nvPicPr>
          <p:cNvPr id="4" name="Picture 3">
            <a:extLst>
              <a:ext uri="{FF2B5EF4-FFF2-40B4-BE49-F238E27FC236}">
                <a16:creationId xmlns:a16="http://schemas.microsoft.com/office/drawing/2014/main" id="{159F580E-95B1-7AE8-0492-E4A8D1F9A388}"/>
              </a:ext>
            </a:extLst>
          </p:cNvPr>
          <p:cNvPicPr>
            <a:picLocks noChangeAspect="1"/>
          </p:cNvPicPr>
          <p:nvPr/>
        </p:nvPicPr>
        <p:blipFill>
          <a:blip r:embed="rId2"/>
          <a:stretch>
            <a:fillRect/>
          </a:stretch>
        </p:blipFill>
        <p:spPr>
          <a:xfrm>
            <a:off x="4894729" y="1564340"/>
            <a:ext cx="7225553" cy="5060578"/>
          </a:xfrm>
          <a:prstGeom prst="rect">
            <a:avLst/>
          </a:prstGeom>
        </p:spPr>
      </p:pic>
      <p:pic>
        <p:nvPicPr>
          <p:cNvPr id="6" name="Picture 5">
            <a:extLst>
              <a:ext uri="{FF2B5EF4-FFF2-40B4-BE49-F238E27FC236}">
                <a16:creationId xmlns:a16="http://schemas.microsoft.com/office/drawing/2014/main" id="{1F0A9C78-ACC2-4840-CD90-215B7F0EAC7A}"/>
              </a:ext>
            </a:extLst>
          </p:cNvPr>
          <p:cNvPicPr>
            <a:picLocks noChangeAspect="1"/>
          </p:cNvPicPr>
          <p:nvPr/>
        </p:nvPicPr>
        <p:blipFill>
          <a:blip r:embed="rId3"/>
          <a:stretch>
            <a:fillRect/>
          </a:stretch>
        </p:blipFill>
        <p:spPr>
          <a:xfrm>
            <a:off x="164701" y="1739153"/>
            <a:ext cx="3986341" cy="4574750"/>
          </a:xfrm>
          <a:prstGeom prst="rect">
            <a:avLst/>
          </a:prstGeom>
        </p:spPr>
      </p:pic>
    </p:spTree>
    <p:extLst>
      <p:ext uri="{BB962C8B-B14F-4D97-AF65-F5344CB8AC3E}">
        <p14:creationId xmlns:p14="http://schemas.microsoft.com/office/powerpoint/2010/main" val="50413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696D-A80E-97F7-B473-EBBDF90A2E5E}"/>
              </a:ext>
            </a:extLst>
          </p:cNvPr>
          <p:cNvSpPr>
            <a:spLocks noGrp="1"/>
          </p:cNvSpPr>
          <p:nvPr>
            <p:ph type="title"/>
          </p:nvPr>
        </p:nvSpPr>
        <p:spPr>
          <a:xfrm>
            <a:off x="1534696" y="804520"/>
            <a:ext cx="9520158" cy="683622"/>
          </a:xfrm>
        </p:spPr>
        <p:txBody>
          <a:bodyPr/>
          <a:lstStyle/>
          <a:p>
            <a:r>
              <a:rPr lang="en-US" b="1" dirty="0"/>
              <a:t>SOFTWARE FOR DELIVERY IN LUCKNOW</a:t>
            </a:r>
            <a:endParaRPr lang="en-IN" b="1" dirty="0"/>
          </a:p>
        </p:txBody>
      </p:sp>
      <p:pic>
        <p:nvPicPr>
          <p:cNvPr id="4" name="Content Placeholder 3">
            <a:extLst>
              <a:ext uri="{FF2B5EF4-FFF2-40B4-BE49-F238E27FC236}">
                <a16:creationId xmlns:a16="http://schemas.microsoft.com/office/drawing/2014/main" id="{6C3D037E-C6CF-5DE8-C4E6-954964BCAB36}"/>
              </a:ext>
            </a:extLst>
          </p:cNvPr>
          <p:cNvPicPr>
            <a:picLocks noGrp="1" noChangeAspect="1"/>
          </p:cNvPicPr>
          <p:nvPr>
            <p:ph idx="1"/>
          </p:nvPr>
        </p:nvPicPr>
        <p:blipFill>
          <a:blip r:embed="rId2"/>
          <a:stretch>
            <a:fillRect/>
          </a:stretch>
        </p:blipFill>
        <p:spPr>
          <a:xfrm>
            <a:off x="179294" y="1595719"/>
            <a:ext cx="10945906" cy="5262282"/>
          </a:xfrm>
          <a:prstGeom prst="rect">
            <a:avLst/>
          </a:prstGeom>
        </p:spPr>
      </p:pic>
    </p:spTree>
    <p:extLst>
      <p:ext uri="{BB962C8B-B14F-4D97-AF65-F5344CB8AC3E}">
        <p14:creationId xmlns:p14="http://schemas.microsoft.com/office/powerpoint/2010/main" val="400649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F407-77BF-6C6E-3A92-24820E039E65}"/>
              </a:ext>
            </a:extLst>
          </p:cNvPr>
          <p:cNvSpPr>
            <a:spLocks noGrp="1"/>
          </p:cNvSpPr>
          <p:nvPr>
            <p:ph type="title"/>
          </p:nvPr>
        </p:nvSpPr>
        <p:spPr>
          <a:xfrm>
            <a:off x="1534696" y="804520"/>
            <a:ext cx="9520158" cy="656728"/>
          </a:xfrm>
        </p:spPr>
        <p:txBody>
          <a:bodyPr/>
          <a:lstStyle/>
          <a:p>
            <a:r>
              <a:rPr lang="en-US" u="sng" dirty="0"/>
              <a:t>CONCLUSION  </a:t>
            </a:r>
            <a:endParaRPr lang="en-IN" u="sng" dirty="0"/>
          </a:p>
        </p:txBody>
      </p:sp>
      <p:sp>
        <p:nvSpPr>
          <p:cNvPr id="3" name="Content Placeholder 2">
            <a:extLst>
              <a:ext uri="{FF2B5EF4-FFF2-40B4-BE49-F238E27FC236}">
                <a16:creationId xmlns:a16="http://schemas.microsoft.com/office/drawing/2014/main" id="{76ECB770-5B7C-D74E-0C27-48D8CE0C6D18}"/>
              </a:ext>
            </a:extLst>
          </p:cNvPr>
          <p:cNvSpPr>
            <a:spLocks noGrp="1"/>
          </p:cNvSpPr>
          <p:nvPr>
            <p:ph idx="1"/>
          </p:nvPr>
        </p:nvSpPr>
        <p:spPr>
          <a:xfrm>
            <a:off x="1534696" y="2106706"/>
            <a:ext cx="9520158" cy="2366682"/>
          </a:xfrm>
        </p:spPr>
        <p:txBody>
          <a:bodyPr/>
          <a:lstStyle/>
          <a:p>
            <a:r>
              <a:rPr lang="en-US" dirty="0"/>
              <a:t>Genetic algorithm is suitable approach for optimizing the </a:t>
            </a:r>
            <a:r>
              <a:rPr lang="en-US" dirty="0" smtClean="0"/>
              <a:t>touring </a:t>
            </a:r>
            <a:r>
              <a:rPr lang="en-US" dirty="0"/>
              <a:t>problem </a:t>
            </a:r>
            <a:r>
              <a:rPr lang="en-US" dirty="0" smtClean="0"/>
              <a:t>.</a:t>
            </a:r>
          </a:p>
          <a:p>
            <a:r>
              <a:rPr lang="en-US" dirty="0" smtClean="0"/>
              <a:t>We made a software </a:t>
            </a:r>
            <a:endParaRPr lang="en-US" dirty="0"/>
          </a:p>
          <a:p>
            <a:r>
              <a:rPr lang="en-US" dirty="0"/>
              <a:t>A genetic algorithm based software can be made to facilitate the tour related decision making of small and medium businesses that can effectively reduce their operational cost .</a:t>
            </a:r>
          </a:p>
          <a:p>
            <a:endParaRPr lang="en-US" dirty="0"/>
          </a:p>
          <a:p>
            <a:endParaRPr lang="en-IN" dirty="0"/>
          </a:p>
        </p:txBody>
      </p:sp>
    </p:spTree>
    <p:extLst>
      <p:ext uri="{BB962C8B-B14F-4D97-AF65-F5344CB8AC3E}">
        <p14:creationId xmlns:p14="http://schemas.microsoft.com/office/powerpoint/2010/main" val="1940896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F3BD-937A-A7BA-2A18-B324F9B4E319}"/>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FUTURE PLAN FOR OUR PROJECT </a:t>
            </a:r>
            <a:r>
              <a:rPr lang="en-US" dirty="0"/>
              <a:t/>
            </a:r>
            <a:br>
              <a:rPr lang="en-US" dirty="0"/>
            </a:br>
            <a:endParaRPr lang="en-IN" dirty="0"/>
          </a:p>
        </p:txBody>
      </p:sp>
      <p:sp>
        <p:nvSpPr>
          <p:cNvPr id="3" name="Content Placeholder 2">
            <a:extLst>
              <a:ext uri="{FF2B5EF4-FFF2-40B4-BE49-F238E27FC236}">
                <a16:creationId xmlns:a16="http://schemas.microsoft.com/office/drawing/2014/main" id="{57A819FF-0370-4402-BC14-56F3E0497386}"/>
              </a:ext>
            </a:extLst>
          </p:cNvPr>
          <p:cNvSpPr>
            <a:spLocks noGrp="1"/>
          </p:cNvSpPr>
          <p:nvPr>
            <p:ph idx="1"/>
          </p:nvPr>
        </p:nvSpPr>
        <p:spPr>
          <a:xfrm>
            <a:off x="1534696" y="1541930"/>
            <a:ext cx="9520158" cy="3924416"/>
          </a:xfrm>
        </p:spPr>
        <p:txBody>
          <a:bodyPr/>
          <a:lstStyle/>
          <a:p>
            <a:r>
              <a:rPr lang="en-US" dirty="0"/>
              <a:t>To work towards intra platform compatibility : web application , android application ,</a:t>
            </a:r>
            <a:r>
              <a:rPr lang="en-US" dirty="0" err="1"/>
              <a:t>ios</a:t>
            </a:r>
            <a:r>
              <a:rPr lang="en-US" dirty="0"/>
              <a:t> app.</a:t>
            </a:r>
          </a:p>
          <a:p>
            <a:r>
              <a:rPr lang="en-US" dirty="0"/>
              <a:t>To add geometrical coordinates of local places in program to make it operational at with city level.</a:t>
            </a:r>
          </a:p>
          <a:p>
            <a:r>
              <a:rPr lang="en-US" dirty="0"/>
              <a:t>To integrate our program to drone delivery system .</a:t>
            </a:r>
          </a:p>
          <a:p>
            <a:r>
              <a:rPr lang="en-US" dirty="0"/>
              <a:t>To implement the solution of  </a:t>
            </a:r>
            <a:r>
              <a:rPr lang="en-IN" b="0" i="0" dirty="0">
                <a:effectLst/>
                <a:latin typeface="Roboto" panose="020B0604020202020204" pitchFamily="2" charset="0"/>
              </a:rPr>
              <a:t>Vehicle Routeing Problem </a:t>
            </a:r>
            <a:r>
              <a:rPr lang="en-IN" b="0" i="0">
                <a:effectLst/>
                <a:latin typeface="Roboto" panose="020B0604020202020204" pitchFamily="2" charset="0"/>
              </a:rPr>
              <a:t>with GA.</a:t>
            </a:r>
            <a:endParaRPr lang="en-US" dirty="0"/>
          </a:p>
          <a:p>
            <a:endParaRPr lang="en-IN" dirty="0"/>
          </a:p>
        </p:txBody>
      </p:sp>
    </p:spTree>
    <p:extLst>
      <p:ext uri="{BB962C8B-B14F-4D97-AF65-F5344CB8AC3E}">
        <p14:creationId xmlns:p14="http://schemas.microsoft.com/office/powerpoint/2010/main" val="1652556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804520"/>
            <a:ext cx="9520158" cy="585010"/>
          </a:xfrm>
        </p:spPr>
        <p:txBody>
          <a:bodyPr/>
          <a:lstStyle/>
          <a:p>
            <a:r>
              <a:rPr lang="en-US" dirty="0"/>
              <a:t>REFERENCES </a:t>
            </a:r>
            <a:endParaRPr lang="en-IN" dirty="0"/>
          </a:p>
        </p:txBody>
      </p:sp>
      <p:sp>
        <p:nvSpPr>
          <p:cNvPr id="3" name="Content Placeholder 2"/>
          <p:cNvSpPr>
            <a:spLocks noGrp="1"/>
          </p:cNvSpPr>
          <p:nvPr>
            <p:ph idx="1"/>
          </p:nvPr>
        </p:nvSpPr>
        <p:spPr>
          <a:xfrm>
            <a:off x="1534696" y="1613648"/>
            <a:ext cx="9520158" cy="4468498"/>
          </a:xfrm>
        </p:spPr>
        <p:txBody>
          <a:bodyPr>
            <a:normAutofit/>
          </a:bodyPr>
          <a:lstStyle/>
          <a:p>
            <a:r>
              <a:rPr lang="en-US" dirty="0">
                <a:latin typeface="Times New Roman" panose="02020603050405020304" pitchFamily="18" charset="0"/>
                <a:cs typeface="Times New Roman" panose="02020603050405020304" pitchFamily="18" charset="0"/>
              </a:rPr>
              <a:t>Survey of Methods of Solving TSP along with its Implementation using Dynamic Programming Approach-</a:t>
            </a:r>
            <a:r>
              <a:rPr lang="en-IN" dirty="0">
                <a:latin typeface="Times New Roman" panose="02020603050405020304" pitchFamily="18" charset="0"/>
                <a:cs typeface="Times New Roman" panose="02020603050405020304" pitchFamily="18" charset="0"/>
              </a:rPr>
              <a:t>Chetan Chauhan(International Journal of Computer Applications)</a:t>
            </a:r>
          </a:p>
          <a:p>
            <a:r>
              <a:rPr lang="en-US" dirty="0">
                <a:latin typeface="Times New Roman" panose="02020603050405020304" pitchFamily="18" charset="0"/>
                <a:cs typeface="Times New Roman" panose="02020603050405020304" pitchFamily="18" charset="0"/>
              </a:rPr>
              <a:t>Applying a genetic algorithm to the traveling salesman problem -Lee Jacobson </a:t>
            </a:r>
            <a:r>
              <a:rPr lang="en-US" dirty="0" smtClean="0">
                <a:latin typeface="Times New Roman" panose="02020603050405020304" pitchFamily="18" charset="0"/>
                <a:cs typeface="Times New Roman" panose="02020603050405020304" pitchFamily="18" charset="0"/>
              </a:rPr>
              <a:t>,(</a:t>
            </a:r>
            <a:r>
              <a:rPr lang="en-US" dirty="0" smtClean="0">
                <a:solidFill>
                  <a:schemeClr val="tx2"/>
                </a:solidFill>
                <a:latin typeface="Times New Roman" panose="02020603050405020304" pitchFamily="18" charset="0"/>
                <a:cs typeface="Times New Roman" panose="02020603050405020304" pitchFamily="18" charset="0"/>
                <a:hlinkClick r:id="rId2"/>
              </a:rPr>
              <a:t>https</a:t>
            </a:r>
            <a:r>
              <a:rPr lang="en-US" dirty="0">
                <a:solidFill>
                  <a:schemeClr val="tx2"/>
                </a:solidFill>
                <a:latin typeface="Times New Roman" panose="02020603050405020304" pitchFamily="18" charset="0"/>
                <a:cs typeface="Times New Roman" panose="02020603050405020304" pitchFamily="18" charset="0"/>
                <a:hlinkClick r:id="rId2"/>
              </a:rPr>
              <a:t>://</a:t>
            </a:r>
            <a:r>
              <a:rPr lang="en-US" dirty="0" smtClean="0">
                <a:latin typeface="Times New Roman" panose="02020603050405020304" pitchFamily="18" charset="0"/>
                <a:cs typeface="Times New Roman" panose="02020603050405020304" pitchFamily="18" charset="0"/>
                <a:hlinkClick r:id="rId2"/>
              </a:rPr>
              <a:t>www.theprojectspot.com/tutorial-post/applying-a-genetic-algorithm-to-the-travelling-salesman-problem/5</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Landmark Based Shortest Path Detection by Using A* and Haversine Formula-Prof. Nitin </a:t>
            </a:r>
            <a:r>
              <a:rPr lang="en-US" dirty="0" err="1">
                <a:latin typeface="Times New Roman" panose="02020603050405020304" pitchFamily="18" charset="0"/>
                <a:cs typeface="Times New Roman" panose="02020603050405020304" pitchFamily="18" charset="0"/>
              </a:rPr>
              <a:t>R.Chopde</a:t>
            </a:r>
            <a:r>
              <a:rPr lang="en-US" dirty="0">
                <a:latin typeface="Times New Roman" panose="02020603050405020304" pitchFamily="18" charset="0"/>
                <a:cs typeface="Times New Roman" panose="02020603050405020304" pitchFamily="18" charset="0"/>
              </a:rPr>
              <a:t> , Mr. Mangesh K. Nishat</a:t>
            </a:r>
          </a:p>
          <a:p>
            <a:r>
              <a:rPr lang="en-US" i="1" dirty="0">
                <a:solidFill>
                  <a:srgbClr val="292929"/>
                </a:solidFill>
                <a:effectLst/>
                <a:latin typeface="Times New Roman" panose="02020603050405020304" pitchFamily="18" charset="0"/>
                <a:cs typeface="Times New Roman" panose="02020603050405020304" pitchFamily="18" charset="0"/>
              </a:rPr>
              <a:t>Evolution</a:t>
            </a:r>
            <a:r>
              <a:rPr lang="en-US" i="0" dirty="0">
                <a:solidFill>
                  <a:srgbClr val="292929"/>
                </a:solidFill>
                <a:effectLst/>
                <a:latin typeface="Times New Roman" panose="02020603050405020304" pitchFamily="18" charset="0"/>
                <a:cs typeface="Times New Roman" panose="02020603050405020304" pitchFamily="18" charset="0"/>
              </a:rPr>
              <a:t> of a salesman: A complete genetic algorithm tutorial for Python – </a:t>
            </a:r>
            <a:r>
              <a:rPr lang="en-US" i="0" u="none" strike="noStrike" dirty="0">
                <a:solidFill>
                  <a:srgbClr val="191919"/>
                </a:solidFill>
                <a:effectLst/>
                <a:latin typeface="Times New Roman" panose="02020603050405020304" pitchFamily="18" charset="0"/>
                <a:cs typeface="Times New Roman" panose="02020603050405020304" pitchFamily="18" charset="0"/>
              </a:rPr>
              <a:t>Eric </a:t>
            </a:r>
            <a:r>
              <a:rPr lang="en-US" i="0" u="none" strike="noStrike" dirty="0" err="1">
                <a:solidFill>
                  <a:srgbClr val="191919"/>
                </a:solidFill>
                <a:effectLst/>
                <a:latin typeface="Times New Roman" panose="02020603050405020304" pitchFamily="18" charset="0"/>
                <a:cs typeface="Times New Roman" panose="02020603050405020304" pitchFamily="18" charset="0"/>
              </a:rPr>
              <a:t>sholtz</a:t>
            </a:r>
            <a:r>
              <a:rPr lang="en-US" i="0" u="none" strike="noStrike" dirty="0">
                <a:solidFill>
                  <a:srgbClr val="191919"/>
                </a:solidFill>
                <a:effectLst/>
                <a:latin typeface="Times New Roman" panose="02020603050405020304" pitchFamily="18" charset="0"/>
                <a:cs typeface="Times New Roman" panose="02020603050405020304" pitchFamily="18" charset="0"/>
              </a:rPr>
              <a:t>, (towardsdatascience.com)</a:t>
            </a:r>
            <a:endParaRPr lang="en-US" i="0" dirty="0">
              <a:solidFill>
                <a:srgbClr val="292929"/>
              </a:solidFill>
              <a:effectLst/>
              <a:latin typeface="Times New Roman" panose="02020603050405020304" pitchFamily="18" charset="0"/>
              <a:cs typeface="Times New Roman" panose="02020603050405020304" pitchFamily="18" charset="0"/>
            </a:endParaRPr>
          </a:p>
          <a:p>
            <a:endParaRPr lang="en-IN" u="sng" dirty="0">
              <a:latin typeface="Times New Roman" panose="02020603050405020304" pitchFamily="18" charset="0"/>
              <a:cs typeface="Times New Roman" panose="02020603050405020304" pitchFamily="18" charset="0"/>
            </a:endParaRPr>
          </a:p>
          <a:p>
            <a:pPr marL="0" indent="0">
              <a:buNone/>
            </a:pPr>
            <a:endParaRPr lang="en-IN" u="sng" dirty="0"/>
          </a:p>
          <a:p>
            <a:endParaRPr lang="en-IN" dirty="0"/>
          </a:p>
          <a:p>
            <a:endParaRPr lang="en-IN" dirty="0"/>
          </a:p>
        </p:txBody>
      </p:sp>
    </p:spTree>
    <p:extLst>
      <p:ext uri="{BB962C8B-B14F-4D97-AF65-F5344CB8AC3E}">
        <p14:creationId xmlns:p14="http://schemas.microsoft.com/office/powerpoint/2010/main" val="204449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60817-3957-A802-1F15-EEF658A44B6D}"/>
              </a:ext>
            </a:extLst>
          </p:cNvPr>
          <p:cNvSpPr>
            <a:spLocks noGrp="1"/>
          </p:cNvSpPr>
          <p:nvPr>
            <p:ph type="title"/>
          </p:nvPr>
        </p:nvSpPr>
        <p:spPr>
          <a:xfrm>
            <a:off x="1534696" y="233083"/>
            <a:ext cx="9520158" cy="806823"/>
          </a:xfrm>
        </p:spPr>
        <p:txBody>
          <a:bodyPr>
            <a:normAutofit fontScale="90000"/>
          </a:bodyPr>
          <a:lstStyle/>
          <a:p>
            <a:r>
              <a:rPr lang="en-US" u="sng" dirty="0"/>
              <a:t>Step by step project execution and role of each group members in project</a:t>
            </a:r>
            <a:endParaRPr lang="en-IN" u="sng" dirty="0"/>
          </a:p>
        </p:txBody>
      </p:sp>
      <p:graphicFrame>
        <p:nvGraphicFramePr>
          <p:cNvPr id="4" name="Content Placeholder 3">
            <a:extLst>
              <a:ext uri="{FF2B5EF4-FFF2-40B4-BE49-F238E27FC236}">
                <a16:creationId xmlns:a16="http://schemas.microsoft.com/office/drawing/2014/main" id="{92302BD3-49B2-F9B6-2CF2-BE7D92C913DA}"/>
              </a:ext>
            </a:extLst>
          </p:cNvPr>
          <p:cNvGraphicFramePr>
            <a:graphicFrameLocks noGrp="1"/>
          </p:cNvGraphicFramePr>
          <p:nvPr>
            <p:ph idx="1"/>
            <p:extLst>
              <p:ext uri="{D42A27DB-BD31-4B8C-83A1-F6EECF244321}">
                <p14:modId xmlns:p14="http://schemas.microsoft.com/office/powerpoint/2010/main" val="2755571524"/>
              </p:ext>
            </p:extLst>
          </p:nvPr>
        </p:nvGraphicFramePr>
        <p:xfrm>
          <a:off x="1535113" y="1111624"/>
          <a:ext cx="9520237" cy="5647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4389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01CCEA2-BA67-A55B-92E0-CACDB302A093}"/>
              </a:ext>
            </a:extLst>
          </p:cNvPr>
          <p:cNvGraphicFramePr>
            <a:graphicFrameLocks noGrp="1"/>
          </p:cNvGraphicFramePr>
          <p:nvPr>
            <p:ph idx="1"/>
            <p:extLst>
              <p:ext uri="{D42A27DB-BD31-4B8C-83A1-F6EECF244321}">
                <p14:modId xmlns:p14="http://schemas.microsoft.com/office/powerpoint/2010/main" val="3736446118"/>
              </p:ext>
            </p:extLst>
          </p:nvPr>
        </p:nvGraphicFramePr>
        <p:xfrm>
          <a:off x="1535113" y="376518"/>
          <a:ext cx="9520237" cy="5089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0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47C3-A278-01D1-C47F-836A652275B4}"/>
              </a:ext>
            </a:extLst>
          </p:cNvPr>
          <p:cNvSpPr>
            <a:spLocks noGrp="1"/>
          </p:cNvSpPr>
          <p:nvPr>
            <p:ph type="title"/>
          </p:nvPr>
        </p:nvSpPr>
        <p:spPr/>
        <p:txBody>
          <a:bodyPr/>
          <a:lstStyle/>
          <a:p>
            <a:r>
              <a:rPr lang="en-IN" dirty="0"/>
              <a:t>1.</a:t>
            </a:r>
            <a:r>
              <a:rPr lang="en-US" dirty="0"/>
              <a:t> </a:t>
            </a:r>
            <a:r>
              <a:rPr lang="en-US" sz="3200" b="1" u="sng" dirty="0"/>
              <a:t>Problem identification and mathematical modelling</a:t>
            </a:r>
            <a:endParaRPr lang="en-IN" dirty="0"/>
          </a:p>
        </p:txBody>
      </p:sp>
      <p:sp>
        <p:nvSpPr>
          <p:cNvPr id="3" name="Content Placeholder 2">
            <a:extLst>
              <a:ext uri="{FF2B5EF4-FFF2-40B4-BE49-F238E27FC236}">
                <a16:creationId xmlns:a16="http://schemas.microsoft.com/office/drawing/2014/main" id="{1833D648-ACD3-DE38-F53B-FB0B99DA0250}"/>
              </a:ext>
            </a:extLst>
          </p:cNvPr>
          <p:cNvSpPr>
            <a:spLocks noGrp="1"/>
          </p:cNvSpPr>
          <p:nvPr>
            <p:ph idx="1"/>
          </p:nvPr>
        </p:nvSpPr>
        <p:spPr/>
        <p:txBody>
          <a:bodyPr/>
          <a:lstStyle/>
          <a:p>
            <a:r>
              <a:rPr lang="en-IN" dirty="0"/>
              <a:t>In this step we identify the mathematical problem associated with our project</a:t>
            </a:r>
          </a:p>
          <a:p>
            <a:endParaRPr lang="en-IN" dirty="0"/>
          </a:p>
        </p:txBody>
      </p:sp>
      <p:pic>
        <p:nvPicPr>
          <p:cNvPr id="1028" name="Picture 4" descr="Transparent Delivery Png - Delivery Boy With Bike, Png Download ,  Transparent Png Image - PNGitem">
            <a:extLst>
              <a:ext uri="{FF2B5EF4-FFF2-40B4-BE49-F238E27FC236}">
                <a16:creationId xmlns:a16="http://schemas.microsoft.com/office/drawing/2014/main" id="{344B4B10-F950-04B0-4E41-10CB42E2D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276" y="3203762"/>
            <a:ext cx="2105025"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18B28C2-243D-CDAC-D6DB-90E45436AFA2}"/>
              </a:ext>
            </a:extLst>
          </p:cNvPr>
          <p:cNvPicPr>
            <a:picLocks noChangeAspect="1"/>
          </p:cNvPicPr>
          <p:nvPr/>
        </p:nvPicPr>
        <p:blipFill>
          <a:blip r:embed="rId3"/>
          <a:stretch>
            <a:fillRect/>
          </a:stretch>
        </p:blipFill>
        <p:spPr>
          <a:xfrm>
            <a:off x="8328210" y="3170410"/>
            <a:ext cx="2422578" cy="2046527"/>
          </a:xfrm>
          <a:prstGeom prst="rect">
            <a:avLst/>
          </a:prstGeom>
        </p:spPr>
      </p:pic>
      <p:sp>
        <p:nvSpPr>
          <p:cNvPr id="5" name="Arrow: Curved Down 4">
            <a:extLst>
              <a:ext uri="{FF2B5EF4-FFF2-40B4-BE49-F238E27FC236}">
                <a16:creationId xmlns:a16="http://schemas.microsoft.com/office/drawing/2014/main" id="{3D14F3AF-0C8C-C6C6-C6C9-79CCB4867A9C}"/>
              </a:ext>
            </a:extLst>
          </p:cNvPr>
          <p:cNvSpPr/>
          <p:nvPr/>
        </p:nvSpPr>
        <p:spPr>
          <a:xfrm>
            <a:off x="3711388" y="2644587"/>
            <a:ext cx="4616823" cy="78441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Arrow: Curved Up 5">
            <a:extLst>
              <a:ext uri="{FF2B5EF4-FFF2-40B4-BE49-F238E27FC236}">
                <a16:creationId xmlns:a16="http://schemas.microsoft.com/office/drawing/2014/main" id="{BC708570-2365-15BF-0E44-22B08314C102}"/>
              </a:ext>
            </a:extLst>
          </p:cNvPr>
          <p:cNvSpPr/>
          <p:nvPr/>
        </p:nvSpPr>
        <p:spPr>
          <a:xfrm flipH="1">
            <a:off x="3538968" y="5297926"/>
            <a:ext cx="4789242" cy="7844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C31038E6-F8C0-3EED-FB7D-C6937DBF39C4}"/>
              </a:ext>
            </a:extLst>
          </p:cNvPr>
          <p:cNvSpPr txBox="1"/>
          <p:nvPr/>
        </p:nvSpPr>
        <p:spPr>
          <a:xfrm>
            <a:off x="5092373" y="2742097"/>
            <a:ext cx="2007254" cy="923330"/>
          </a:xfrm>
          <a:prstGeom prst="rect">
            <a:avLst/>
          </a:prstGeom>
          <a:noFill/>
        </p:spPr>
        <p:txBody>
          <a:bodyPr wrap="square" rtlCol="0">
            <a:spAutoFit/>
          </a:bodyPr>
          <a:lstStyle/>
          <a:p>
            <a:r>
              <a:rPr lang="en-IN" dirty="0"/>
              <a:t>Delivery  person inputs the delivery location</a:t>
            </a:r>
          </a:p>
        </p:txBody>
      </p:sp>
      <p:sp>
        <p:nvSpPr>
          <p:cNvPr id="9" name="TextBox 8">
            <a:extLst>
              <a:ext uri="{FF2B5EF4-FFF2-40B4-BE49-F238E27FC236}">
                <a16:creationId xmlns:a16="http://schemas.microsoft.com/office/drawing/2014/main" id="{80326BA5-0799-90BB-400D-BCF61005C513}"/>
              </a:ext>
            </a:extLst>
          </p:cNvPr>
          <p:cNvSpPr txBox="1"/>
          <p:nvPr/>
        </p:nvSpPr>
        <p:spPr>
          <a:xfrm>
            <a:off x="5092373" y="5297926"/>
            <a:ext cx="2644168" cy="646331"/>
          </a:xfrm>
          <a:prstGeom prst="rect">
            <a:avLst/>
          </a:prstGeom>
          <a:noFill/>
        </p:spPr>
        <p:txBody>
          <a:bodyPr wrap="square" rtlCol="0">
            <a:spAutoFit/>
          </a:bodyPr>
          <a:lstStyle/>
          <a:p>
            <a:r>
              <a:rPr lang="en-IN" dirty="0"/>
              <a:t>machine generates optimum solution </a:t>
            </a:r>
          </a:p>
        </p:txBody>
      </p:sp>
      <p:sp>
        <p:nvSpPr>
          <p:cNvPr id="10" name="TextBox 9">
            <a:extLst>
              <a:ext uri="{FF2B5EF4-FFF2-40B4-BE49-F238E27FC236}">
                <a16:creationId xmlns:a16="http://schemas.microsoft.com/office/drawing/2014/main" id="{036978DE-371D-172C-0803-0F5BC87E68C5}"/>
              </a:ext>
            </a:extLst>
          </p:cNvPr>
          <p:cNvSpPr txBox="1"/>
          <p:nvPr/>
        </p:nvSpPr>
        <p:spPr>
          <a:xfrm>
            <a:off x="9143999" y="5540188"/>
            <a:ext cx="3693561" cy="369332"/>
          </a:xfrm>
          <a:prstGeom prst="rect">
            <a:avLst/>
          </a:prstGeom>
          <a:noFill/>
        </p:spPr>
        <p:txBody>
          <a:bodyPr wrap="square" rtlCol="0">
            <a:spAutoFit/>
          </a:bodyPr>
          <a:lstStyle/>
          <a:p>
            <a:r>
              <a:rPr lang="en-IN" dirty="0"/>
              <a:t>Tour optimization  software</a:t>
            </a:r>
          </a:p>
        </p:txBody>
      </p:sp>
    </p:spTree>
    <p:extLst>
      <p:ext uri="{BB962C8B-B14F-4D97-AF65-F5344CB8AC3E}">
        <p14:creationId xmlns:p14="http://schemas.microsoft.com/office/powerpoint/2010/main" val="379062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8342" y="100523"/>
            <a:ext cx="9520158" cy="1049235"/>
          </a:xfrm>
        </p:spPr>
        <p:txBody>
          <a:bodyPr/>
          <a:lstStyle/>
          <a:p>
            <a:r>
              <a:rPr lang="en-US" u="sng" dirty="0"/>
              <a:t>COMPLEXITY </a:t>
            </a:r>
            <a:endParaRPr lang="en-IN" u="sng" dirty="0"/>
          </a:p>
        </p:txBody>
      </p:sp>
      <p:sp>
        <p:nvSpPr>
          <p:cNvPr id="3" name="Content Placeholder 2"/>
          <p:cNvSpPr>
            <a:spLocks noGrp="1"/>
          </p:cNvSpPr>
          <p:nvPr>
            <p:ph idx="1"/>
          </p:nvPr>
        </p:nvSpPr>
        <p:spPr>
          <a:xfrm>
            <a:off x="1338342" y="1330212"/>
            <a:ext cx="9323804" cy="3013468"/>
          </a:xfrm>
        </p:spPr>
        <p:txBody>
          <a:bodyPr/>
          <a:lstStyle/>
          <a:p>
            <a:r>
              <a:rPr lang="en-US" dirty="0"/>
              <a:t>The number of possible paths for n nodes  are (n-1) !  </a:t>
            </a:r>
          </a:p>
          <a:p>
            <a:r>
              <a:rPr lang="en-US" dirty="0"/>
              <a:t>That means for 51 node the number of possible paths are 50 ! , which is equal to </a:t>
            </a:r>
            <a:r>
              <a:rPr lang="en-IN" dirty="0"/>
              <a:t>3.0414093 x 10⁶⁴ ,which is very big number (earth has only </a:t>
            </a:r>
            <a:r>
              <a:rPr lang="en-US" dirty="0"/>
              <a:t>7.5 x 10</a:t>
            </a:r>
            <a:r>
              <a:rPr lang="en-US" baseline="30000" dirty="0"/>
              <a:t>18</a:t>
            </a:r>
            <a:r>
              <a:rPr lang="en-US" dirty="0"/>
              <a:t> grains of sand),than for each possibility we have to add 50 distances ,than compare each to them to find the best route .</a:t>
            </a:r>
          </a:p>
          <a:p>
            <a:r>
              <a:rPr lang="en-US" dirty="0"/>
              <a:t>It will require very big space also very high computational power to solve this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340" y="4350438"/>
            <a:ext cx="2685674" cy="20185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24" y="4343680"/>
            <a:ext cx="3690937" cy="2433879"/>
          </a:xfrm>
          <a:prstGeom prst="rect">
            <a:avLst/>
          </a:prstGeom>
        </p:spPr>
      </p:pic>
    </p:spTree>
    <p:extLst>
      <p:ext uri="{BB962C8B-B14F-4D97-AF65-F5344CB8AC3E}">
        <p14:creationId xmlns:p14="http://schemas.microsoft.com/office/powerpoint/2010/main" val="299184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AA981E-DD9F-A88D-7AEF-3269972354B0}"/>
              </a:ext>
            </a:extLst>
          </p:cNvPr>
          <p:cNvSpPr>
            <a:spLocks noGrp="1"/>
          </p:cNvSpPr>
          <p:nvPr>
            <p:ph idx="1"/>
          </p:nvPr>
        </p:nvSpPr>
        <p:spPr>
          <a:xfrm>
            <a:off x="1534696" y="788894"/>
            <a:ext cx="9520158" cy="4677452"/>
          </a:xfrm>
        </p:spPr>
        <p:txBody>
          <a:bodyPr/>
          <a:lstStyle/>
          <a:p>
            <a:r>
              <a:rPr lang="en-IN" dirty="0"/>
              <a:t>The problem in hand is similar to the “Travelling sells man problem “ which was proposed in late 1950s.</a:t>
            </a:r>
          </a:p>
          <a:p>
            <a:r>
              <a:rPr lang="en-US" sz="2000" b="1" dirty="0"/>
              <a:t>The travelling salesman problem (also called the travelling salesperson problem or TSP) asks the following question: "Given a list of cities and the distances between each pair of cities, what is the shortest possible route that visits each city exactly once and returns to the origin city?</a:t>
            </a:r>
          </a:p>
          <a:p>
            <a:r>
              <a:rPr lang="en-US" dirty="0"/>
              <a:t>It is an NP-hard problem</a:t>
            </a:r>
            <a:r>
              <a:rPr lang="en-US" b="1" dirty="0"/>
              <a:t>.</a:t>
            </a:r>
          </a:p>
          <a:p>
            <a:r>
              <a:rPr lang="en-US" dirty="0">
                <a:solidFill>
                  <a:srgbClr val="000000"/>
                </a:solidFill>
                <a:latin typeface="Arial" panose="020B0604020202020204" pitchFamily="34" charset="0"/>
              </a:rPr>
              <a:t>we studied various approaches to solve this problem, which can be executed and can be utilized with in limited frame of resource . </a:t>
            </a:r>
            <a:endParaRPr lang="en-IN" i="0" dirty="0">
              <a:solidFill>
                <a:srgbClr val="000000"/>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32818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623F-0805-4C08-10E6-08AB73C71931}"/>
              </a:ext>
            </a:extLst>
          </p:cNvPr>
          <p:cNvSpPr>
            <a:spLocks noGrp="1"/>
          </p:cNvSpPr>
          <p:nvPr>
            <p:ph type="title"/>
          </p:nvPr>
        </p:nvSpPr>
        <p:spPr>
          <a:xfrm>
            <a:off x="1534696" y="295835"/>
            <a:ext cx="9520158" cy="851647"/>
          </a:xfrm>
        </p:spPr>
        <p:txBody>
          <a:bodyPr/>
          <a:lstStyle/>
          <a:p>
            <a:r>
              <a:rPr lang="en-IN" u="sng" dirty="0"/>
              <a:t>SOLUTIONS</a:t>
            </a:r>
          </a:p>
        </p:txBody>
      </p:sp>
      <p:sp>
        <p:nvSpPr>
          <p:cNvPr id="3" name="Content Placeholder 2">
            <a:extLst>
              <a:ext uri="{FF2B5EF4-FFF2-40B4-BE49-F238E27FC236}">
                <a16:creationId xmlns:a16="http://schemas.microsoft.com/office/drawing/2014/main" id="{5191D5FD-334B-81B9-9655-487306775D6C}"/>
              </a:ext>
            </a:extLst>
          </p:cNvPr>
          <p:cNvSpPr>
            <a:spLocks noGrp="1"/>
          </p:cNvSpPr>
          <p:nvPr>
            <p:ph idx="1"/>
          </p:nvPr>
        </p:nvSpPr>
        <p:spPr>
          <a:xfrm>
            <a:off x="1534696" y="1147482"/>
            <a:ext cx="9520158" cy="4318863"/>
          </a:xfrm>
        </p:spPr>
        <p:txBody>
          <a:bodyPr/>
          <a:lstStyle/>
          <a:p>
            <a:r>
              <a:rPr lang="en-IN" dirty="0"/>
              <a:t>1)</a:t>
            </a:r>
            <a:r>
              <a:rPr lang="en-IN" b="1" i="0" dirty="0">
                <a:solidFill>
                  <a:srgbClr val="000000"/>
                </a:solidFill>
                <a:effectLst/>
                <a:latin typeface="Arial" panose="020B0604020202020204" pitchFamily="34" charset="0"/>
              </a:rPr>
              <a:t> Exact algorithms:</a:t>
            </a:r>
            <a:r>
              <a:rPr lang="en-US" sz="1800" i="0" dirty="0">
                <a:solidFill>
                  <a:srgbClr val="000000"/>
                </a:solidFill>
                <a:effectLst/>
                <a:latin typeface="Arial" panose="020B0604020202020204" pitchFamily="34" charset="0"/>
              </a:rPr>
              <a:t>The most direct solution algorithm is a complete enumeration of all possible path to determine the path of least cost. However, for n cities, the problem is O(n!) time, and this method is practical only for extremely small values of n.</a:t>
            </a:r>
            <a:endParaRPr lang="en-IN" sz="1800" i="0" dirty="0">
              <a:solidFill>
                <a:srgbClr val="000000"/>
              </a:solidFill>
              <a:effectLst/>
              <a:latin typeface="Arial" panose="020B0604020202020204" pitchFamily="34" charset="0"/>
            </a:endParaRPr>
          </a:p>
          <a:p>
            <a:r>
              <a:rPr lang="en-IN" dirty="0"/>
              <a:t>2)</a:t>
            </a:r>
            <a:r>
              <a:rPr lang="en-IN" b="1" i="0" dirty="0">
                <a:solidFill>
                  <a:srgbClr val="000000"/>
                </a:solidFill>
                <a:effectLst/>
                <a:latin typeface="Arial" panose="020B0604020202020204" pitchFamily="34" charset="0"/>
              </a:rPr>
              <a:t> Heuristic algorithms:</a:t>
            </a:r>
            <a:r>
              <a:rPr lang="en-US" b="0" i="0" dirty="0">
                <a:solidFill>
                  <a:srgbClr val="000000"/>
                </a:solidFill>
                <a:effectLst/>
                <a:latin typeface="Arial" panose="020B0604020202020204" pitchFamily="34" charset="0"/>
              </a:rPr>
              <a:t> </a:t>
            </a:r>
            <a:r>
              <a:rPr lang="en-US" sz="1800" b="0" i="0" dirty="0">
                <a:solidFill>
                  <a:srgbClr val="000000"/>
                </a:solidFill>
                <a:effectLst/>
                <a:latin typeface="Arial" panose="020B0604020202020204" pitchFamily="34" charset="0"/>
              </a:rPr>
              <a:t>the TSP is an NP-hard problem, heuristic algorithms are commonly used to give a approximate solutions that are good, though not necessarily optimal. </a:t>
            </a:r>
            <a:endParaRPr lang="en-IN" sz="1800" b="1" i="0" dirty="0">
              <a:solidFill>
                <a:srgbClr val="000000"/>
              </a:solidFill>
              <a:effectLst/>
              <a:latin typeface="Arial" panose="020B0604020202020204" pitchFamily="34" charset="0"/>
            </a:endParaRPr>
          </a:p>
          <a:p>
            <a:endParaRPr lang="en-IN" dirty="0"/>
          </a:p>
        </p:txBody>
      </p:sp>
      <p:graphicFrame>
        <p:nvGraphicFramePr>
          <p:cNvPr id="5" name="Table 5">
            <a:extLst>
              <a:ext uri="{FF2B5EF4-FFF2-40B4-BE49-F238E27FC236}">
                <a16:creationId xmlns:a16="http://schemas.microsoft.com/office/drawing/2014/main" id="{6EDCAC84-77CC-2F1D-E9FA-74284C43884E}"/>
              </a:ext>
            </a:extLst>
          </p:cNvPr>
          <p:cNvGraphicFramePr>
            <a:graphicFrameLocks noGrp="1"/>
          </p:cNvGraphicFramePr>
          <p:nvPr>
            <p:extLst>
              <p:ext uri="{D42A27DB-BD31-4B8C-83A1-F6EECF244321}">
                <p14:modId xmlns:p14="http://schemas.microsoft.com/office/powerpoint/2010/main" val="1657062758"/>
              </p:ext>
            </p:extLst>
          </p:nvPr>
        </p:nvGraphicFramePr>
        <p:xfrm>
          <a:off x="2230775" y="3429000"/>
          <a:ext cx="8127999" cy="211118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8662932"/>
                    </a:ext>
                  </a:extLst>
                </a:gridCol>
                <a:gridCol w="2709333">
                  <a:extLst>
                    <a:ext uri="{9D8B030D-6E8A-4147-A177-3AD203B41FA5}">
                      <a16:colId xmlns:a16="http://schemas.microsoft.com/office/drawing/2014/main" val="3017115346"/>
                    </a:ext>
                  </a:extLst>
                </a:gridCol>
                <a:gridCol w="2709333">
                  <a:extLst>
                    <a:ext uri="{9D8B030D-6E8A-4147-A177-3AD203B41FA5}">
                      <a16:colId xmlns:a16="http://schemas.microsoft.com/office/drawing/2014/main" val="2008798943"/>
                    </a:ext>
                  </a:extLst>
                </a:gridCol>
              </a:tblGrid>
              <a:tr h="703729">
                <a:tc>
                  <a:txBody>
                    <a:bodyPr/>
                    <a:lstStyle/>
                    <a:p>
                      <a:endParaRPr lang="en-IN" dirty="0"/>
                    </a:p>
                  </a:txBody>
                  <a:tcPr>
                    <a:solidFill>
                      <a:schemeClr val="accent2"/>
                    </a:solidFill>
                  </a:tcPr>
                </a:tc>
                <a:tc>
                  <a:txBody>
                    <a:bodyPr/>
                    <a:lstStyle/>
                    <a:p>
                      <a:r>
                        <a:rPr lang="en-IN" dirty="0"/>
                        <a:t>ACCURACY </a:t>
                      </a:r>
                    </a:p>
                  </a:txBody>
                  <a:tcPr/>
                </a:tc>
                <a:tc>
                  <a:txBody>
                    <a:bodyPr/>
                    <a:lstStyle/>
                    <a:p>
                      <a:r>
                        <a:rPr lang="en-IN" dirty="0"/>
                        <a:t>TIME </a:t>
                      </a:r>
                    </a:p>
                  </a:txBody>
                  <a:tcPr/>
                </a:tc>
                <a:extLst>
                  <a:ext uri="{0D108BD9-81ED-4DB2-BD59-A6C34878D82A}">
                    <a16:rowId xmlns:a16="http://schemas.microsoft.com/office/drawing/2014/main" val="2639701039"/>
                  </a:ext>
                </a:extLst>
              </a:tr>
              <a:tr h="703729">
                <a:tc>
                  <a:txBody>
                    <a:bodyPr/>
                    <a:lstStyle/>
                    <a:p>
                      <a:r>
                        <a:rPr lang="en-IN" dirty="0"/>
                        <a:t>EXACT </a:t>
                      </a:r>
                    </a:p>
                  </a:txBody>
                  <a:tcPr>
                    <a:solidFill>
                      <a:schemeClr val="accent2"/>
                    </a:solidFill>
                  </a:tcPr>
                </a:tc>
                <a:tc>
                  <a:txBody>
                    <a:bodyPr/>
                    <a:lstStyle/>
                    <a:p>
                      <a:pPr algn="ctr"/>
                      <a:r>
                        <a:rPr lang="en-IN" dirty="0"/>
                        <a:t>100 % ACCURATE RESULT</a:t>
                      </a:r>
                    </a:p>
                  </a:txBody>
                  <a:tcPr/>
                </a:tc>
                <a:tc>
                  <a:txBody>
                    <a:bodyPr/>
                    <a:lstStyle/>
                    <a:p>
                      <a:r>
                        <a:rPr lang="en-IN" dirty="0"/>
                        <a:t>TAKES  O(n!)  time</a:t>
                      </a:r>
                    </a:p>
                  </a:txBody>
                  <a:tcPr/>
                </a:tc>
                <a:extLst>
                  <a:ext uri="{0D108BD9-81ED-4DB2-BD59-A6C34878D82A}">
                    <a16:rowId xmlns:a16="http://schemas.microsoft.com/office/drawing/2014/main" val="2650945944"/>
                  </a:ext>
                </a:extLst>
              </a:tr>
              <a:tr h="703729">
                <a:tc>
                  <a:txBody>
                    <a:bodyPr/>
                    <a:lstStyle/>
                    <a:p>
                      <a:r>
                        <a:rPr lang="en-IN" dirty="0"/>
                        <a:t>HUERISTICS</a:t>
                      </a:r>
                    </a:p>
                  </a:txBody>
                  <a:tcPr>
                    <a:solidFill>
                      <a:schemeClr val="accent2"/>
                    </a:solidFill>
                  </a:tcPr>
                </a:tc>
                <a:tc>
                  <a:txBody>
                    <a:bodyPr/>
                    <a:lstStyle/>
                    <a:p>
                      <a:r>
                        <a:rPr lang="en-IN" dirty="0"/>
                        <a:t>VERY CLOSE TO ACCURATE RESULT</a:t>
                      </a:r>
                    </a:p>
                  </a:txBody>
                  <a:tcPr/>
                </a:tc>
                <a:tc>
                  <a:txBody>
                    <a:bodyPr/>
                    <a:lstStyle/>
                    <a:p>
                      <a:r>
                        <a:rPr lang="en-IN" dirty="0"/>
                        <a:t>Takes polynomial time</a:t>
                      </a:r>
                    </a:p>
                  </a:txBody>
                  <a:tcPr/>
                </a:tc>
                <a:extLst>
                  <a:ext uri="{0D108BD9-81ED-4DB2-BD59-A6C34878D82A}">
                    <a16:rowId xmlns:a16="http://schemas.microsoft.com/office/drawing/2014/main" val="2391385156"/>
                  </a:ext>
                </a:extLst>
              </a:tr>
            </a:tbl>
          </a:graphicData>
        </a:graphic>
      </p:graphicFrame>
    </p:spTree>
    <p:extLst>
      <p:ext uri="{BB962C8B-B14F-4D97-AF65-F5344CB8AC3E}">
        <p14:creationId xmlns:p14="http://schemas.microsoft.com/office/powerpoint/2010/main" val="32488336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otalTime>100</TotalTime>
  <Words>2072</Words>
  <Application>Microsoft Office PowerPoint</Application>
  <PresentationFormat>Widescreen</PresentationFormat>
  <Paragraphs>221</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SimSun</vt:lpstr>
      <vt:lpstr>Arial</vt:lpstr>
      <vt:lpstr>Arial Black</vt:lpstr>
      <vt:lpstr>Cambria</vt:lpstr>
      <vt:lpstr>Mangal</vt:lpstr>
      <vt:lpstr>Palatino Linotype</vt:lpstr>
      <vt:lpstr>Roboto</vt:lpstr>
      <vt:lpstr>Times New Roman</vt:lpstr>
      <vt:lpstr>urw-din</vt:lpstr>
      <vt:lpstr>Wingdings</vt:lpstr>
      <vt:lpstr>Gallery</vt:lpstr>
      <vt:lpstr>PROJECT PRESENTATION ON  OPTIMIZATION OF PATH TRAVELLED BY USING META HUERESTIC METHOD(GENETIC ALGORITHM)</vt:lpstr>
      <vt:lpstr>CONTENTS </vt:lpstr>
      <vt:lpstr>OBJECTIVES</vt:lpstr>
      <vt:lpstr>Step by step project execution and role of each group members in project</vt:lpstr>
      <vt:lpstr>PowerPoint Presentation</vt:lpstr>
      <vt:lpstr>1. Problem identification and mathematical modelling</vt:lpstr>
      <vt:lpstr>COMPLEXITY </vt:lpstr>
      <vt:lpstr>PowerPoint Presentation</vt:lpstr>
      <vt:lpstr>SOLUTIONS</vt:lpstr>
      <vt:lpstr>Comparison in various heuristic methods while solving TSP</vt:lpstr>
      <vt:lpstr>ASSUMPTION INVOLVED WITH SOLUTION </vt:lpstr>
      <vt:lpstr>2. Distance algorithm execution </vt:lpstr>
      <vt:lpstr>PowerPoint Presentation</vt:lpstr>
      <vt:lpstr>    3. Genetic algorithm execution  </vt:lpstr>
      <vt:lpstr>Simplified flowchart of genetic algorithm</vt:lpstr>
      <vt:lpstr>4. Analysis and optimization of genetic algorithm for desire purpose </vt:lpstr>
      <vt:lpstr>1) 1. Number of  nodes (City)  </vt:lpstr>
      <vt:lpstr>PowerPoint Presentation</vt:lpstr>
      <vt:lpstr>2. Population size (pop size)</vt:lpstr>
      <vt:lpstr>3)Elite size</vt:lpstr>
      <vt:lpstr>PowerPoint Presentation</vt:lpstr>
      <vt:lpstr>4. Mutation rate </vt:lpstr>
      <vt:lpstr>PowerPoint Presentation</vt:lpstr>
      <vt:lpstr>Selection of configuration for our product .</vt:lpstr>
      <vt:lpstr>Hardware Used </vt:lpstr>
      <vt:lpstr>Software Used</vt:lpstr>
      <vt:lpstr>Software Screenshot</vt:lpstr>
      <vt:lpstr>How the software works:-</vt:lpstr>
      <vt:lpstr>Web application </vt:lpstr>
      <vt:lpstr>6) Application of our product on real life problems</vt:lpstr>
      <vt:lpstr>PowerPoint Presentation</vt:lpstr>
      <vt:lpstr>PowerPoint Presentation</vt:lpstr>
      <vt:lpstr>SOFTWARE FOR DELIVERY IN LUCKNOW</vt:lpstr>
      <vt:lpstr>CONCLUSION  </vt:lpstr>
      <vt:lpstr>FUTURE PLAN FOR OUR PROJECT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OPTIMIZATION OF PATH TRAVELLED BY USING META HUERESTIC METHOD(GENETIC ALGORITHM)</dc:title>
  <cp:lastModifiedBy>vivek</cp:lastModifiedBy>
  <cp:revision>4</cp:revision>
  <dcterms:modified xsi:type="dcterms:W3CDTF">2022-06-18T02:55:27Z</dcterms:modified>
</cp:coreProperties>
</file>